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93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5" r:id="rId32"/>
    <p:sldId id="294" r:id="rId33"/>
    <p:sldId id="284" r:id="rId34"/>
    <p:sldId id="287" r:id="rId35"/>
    <p:sldId id="288" r:id="rId36"/>
    <p:sldId id="289" r:id="rId37"/>
    <p:sldId id="286" r:id="rId38"/>
    <p:sldId id="290" r:id="rId39"/>
    <p:sldId id="29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9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ary\Google%20Drive\AF7NX\W7-OR-Propaga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ary\Google%20Drive\AF7NX\W7-OR-Propag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Oregon</a:t>
            </a:r>
            <a:r>
              <a:rPr lang="en-US" baseline="0"/>
              <a:t> to USA </a:t>
            </a:r>
            <a:endParaRPr lang="en-US"/>
          </a:p>
        </c:rich>
      </c:tx>
      <c:layout>
        <c:manualLayout>
          <c:xMode val="edge"/>
          <c:yMode val="edge"/>
          <c:x val="0.41368171571037382"/>
          <c:y val="0.10481737746413687"/>
        </c:manualLayout>
      </c:layout>
      <c:spPr>
        <a:ln>
          <a:solidFill>
            <a:srgbClr val="4F81BD"/>
          </a:solidFill>
        </a:ln>
      </c:spPr>
    </c:title>
    <c:plotArea>
      <c:layout/>
      <c:scatterChart>
        <c:scatterStyle val="lineMarker"/>
        <c:ser>
          <c:idx val="0"/>
          <c:order val="0"/>
          <c:tx>
            <c:strRef>
              <c:f>'W7-OR-US.PRN'!$B$1:$B$2</c:f>
              <c:strCache>
                <c:ptCount val="1"/>
                <c:pt idx="0">
                  <c:v>to USA 80m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9"/>
            <c:spPr>
              <a:solidFill>
                <a:srgbClr val="ED17CE"/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'W7-OR-US.PRN'!$B$3:$B$72</c:f>
              <c:numCache>
                <c:formatCode>General</c:formatCode>
                <c:ptCount val="70"/>
                <c:pt idx="0">
                  <c:v>0</c:v>
                </c:pt>
                <c:pt idx="1">
                  <c:v>0.2</c:v>
                </c:pt>
                <c:pt idx="2">
                  <c:v>0.1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3.7</c:v>
                </c:pt>
                <c:pt idx="9">
                  <c:v>5.2</c:v>
                </c:pt>
                <c:pt idx="10">
                  <c:v>2</c:v>
                </c:pt>
                <c:pt idx="11">
                  <c:v>1.3</c:v>
                </c:pt>
                <c:pt idx="12">
                  <c:v>0.70000000000000062</c:v>
                </c:pt>
                <c:pt idx="13">
                  <c:v>0.30000000000000032</c:v>
                </c:pt>
                <c:pt idx="14">
                  <c:v>0.70000000000000062</c:v>
                </c:pt>
                <c:pt idx="15">
                  <c:v>1.2</c:v>
                </c:pt>
                <c:pt idx="16">
                  <c:v>3.1</c:v>
                </c:pt>
                <c:pt idx="17">
                  <c:v>3.6</c:v>
                </c:pt>
                <c:pt idx="18">
                  <c:v>2.6</c:v>
                </c:pt>
                <c:pt idx="19">
                  <c:v>1.4</c:v>
                </c:pt>
                <c:pt idx="20">
                  <c:v>1.6</c:v>
                </c:pt>
                <c:pt idx="21">
                  <c:v>1.4</c:v>
                </c:pt>
                <c:pt idx="22">
                  <c:v>1.6</c:v>
                </c:pt>
                <c:pt idx="23">
                  <c:v>2.7</c:v>
                </c:pt>
                <c:pt idx="24">
                  <c:v>3.3</c:v>
                </c:pt>
                <c:pt idx="25">
                  <c:v>3.3</c:v>
                </c:pt>
                <c:pt idx="26">
                  <c:v>2.4</c:v>
                </c:pt>
                <c:pt idx="27">
                  <c:v>2.4</c:v>
                </c:pt>
                <c:pt idx="28">
                  <c:v>2.7</c:v>
                </c:pt>
                <c:pt idx="29">
                  <c:v>3.5</c:v>
                </c:pt>
                <c:pt idx="30">
                  <c:v>4.3</c:v>
                </c:pt>
                <c:pt idx="31">
                  <c:v>2.9</c:v>
                </c:pt>
                <c:pt idx="32">
                  <c:v>1.9</c:v>
                </c:pt>
                <c:pt idx="33">
                  <c:v>1.2</c:v>
                </c:pt>
                <c:pt idx="34">
                  <c:v>0.60000000000000064</c:v>
                </c:pt>
                <c:pt idx="35">
                  <c:v>0.5</c:v>
                </c:pt>
                <c:pt idx="36">
                  <c:v>0.1</c:v>
                </c:pt>
                <c:pt idx="37">
                  <c:v>0.1</c:v>
                </c:pt>
                <c:pt idx="38">
                  <c:v>0.1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0.5</c:v>
                </c:pt>
                <c:pt idx="45">
                  <c:v>0.60000000000000064</c:v>
                </c:pt>
                <c:pt idx="46">
                  <c:v>1.3</c:v>
                </c:pt>
                <c:pt idx="47">
                  <c:v>1.4</c:v>
                </c:pt>
                <c:pt idx="48">
                  <c:v>1.5</c:v>
                </c:pt>
                <c:pt idx="49">
                  <c:v>1.3</c:v>
                </c:pt>
                <c:pt idx="50">
                  <c:v>1.3</c:v>
                </c:pt>
                <c:pt idx="51">
                  <c:v>2.1</c:v>
                </c:pt>
                <c:pt idx="52">
                  <c:v>2</c:v>
                </c:pt>
                <c:pt idx="53">
                  <c:v>1.9</c:v>
                </c:pt>
                <c:pt idx="54">
                  <c:v>1.8</c:v>
                </c:pt>
                <c:pt idx="55">
                  <c:v>1.7000000000000017</c:v>
                </c:pt>
                <c:pt idx="56">
                  <c:v>1.6</c:v>
                </c:pt>
                <c:pt idx="57">
                  <c:v>1.7000000000000017</c:v>
                </c:pt>
                <c:pt idx="58">
                  <c:v>1.9</c:v>
                </c:pt>
                <c:pt idx="59">
                  <c:v>2.1</c:v>
                </c:pt>
                <c:pt idx="60">
                  <c:v>1.9</c:v>
                </c:pt>
                <c:pt idx="61">
                  <c:v>1.3</c:v>
                </c:pt>
                <c:pt idx="62">
                  <c:v>1.6</c:v>
                </c:pt>
                <c:pt idx="63">
                  <c:v>2.1</c:v>
                </c:pt>
                <c:pt idx="64">
                  <c:v>1.8</c:v>
                </c:pt>
                <c:pt idx="65">
                  <c:v>1.4</c:v>
                </c:pt>
                <c:pt idx="66">
                  <c:v>0.9</c:v>
                </c:pt>
                <c:pt idx="67">
                  <c:v>0.30000000000000032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1"/>
          <c:order val="1"/>
          <c:tx>
            <c:strRef>
              <c:f>'W7-OR-US.PRN'!$C$1:$C$2</c:f>
              <c:strCache>
                <c:ptCount val="1"/>
                <c:pt idx="0">
                  <c:v>to USA 40m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1B34E9"/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'W7-OR-US.PRN'!$C$3:$C$72</c:f>
              <c:numCache>
                <c:formatCode>General</c:formatCode>
                <c:ptCount val="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0.4</c:v>
                </c:pt>
                <c:pt idx="7">
                  <c:v>2.5</c:v>
                </c:pt>
                <c:pt idx="8">
                  <c:v>3.5</c:v>
                </c:pt>
                <c:pt idx="9">
                  <c:v>5.6</c:v>
                </c:pt>
                <c:pt idx="10">
                  <c:v>4.8</c:v>
                </c:pt>
                <c:pt idx="11">
                  <c:v>2.2000000000000002</c:v>
                </c:pt>
                <c:pt idx="12">
                  <c:v>0.8</c:v>
                </c:pt>
                <c:pt idx="13">
                  <c:v>0.8</c:v>
                </c:pt>
                <c:pt idx="14">
                  <c:v>1.9</c:v>
                </c:pt>
                <c:pt idx="15">
                  <c:v>3.3</c:v>
                </c:pt>
                <c:pt idx="16">
                  <c:v>2.9</c:v>
                </c:pt>
                <c:pt idx="17">
                  <c:v>2</c:v>
                </c:pt>
                <c:pt idx="18">
                  <c:v>1.3</c:v>
                </c:pt>
                <c:pt idx="19">
                  <c:v>1.4</c:v>
                </c:pt>
                <c:pt idx="20">
                  <c:v>2.1</c:v>
                </c:pt>
                <c:pt idx="21">
                  <c:v>2.5</c:v>
                </c:pt>
                <c:pt idx="22">
                  <c:v>2.5</c:v>
                </c:pt>
                <c:pt idx="23">
                  <c:v>1.6</c:v>
                </c:pt>
                <c:pt idx="24">
                  <c:v>1.1000000000000001</c:v>
                </c:pt>
                <c:pt idx="25">
                  <c:v>2.4</c:v>
                </c:pt>
                <c:pt idx="26">
                  <c:v>3.6</c:v>
                </c:pt>
                <c:pt idx="27">
                  <c:v>3.6</c:v>
                </c:pt>
                <c:pt idx="28">
                  <c:v>4.0999999999999996</c:v>
                </c:pt>
                <c:pt idx="29">
                  <c:v>2.8</c:v>
                </c:pt>
                <c:pt idx="30">
                  <c:v>2.2999999999999998</c:v>
                </c:pt>
                <c:pt idx="31">
                  <c:v>1.6</c:v>
                </c:pt>
                <c:pt idx="32">
                  <c:v>0.8</c:v>
                </c:pt>
                <c:pt idx="33">
                  <c:v>0.8</c:v>
                </c:pt>
                <c:pt idx="34">
                  <c:v>0.70000000000000062</c:v>
                </c:pt>
                <c:pt idx="35">
                  <c:v>1</c:v>
                </c:pt>
                <c:pt idx="36">
                  <c:v>2</c:v>
                </c:pt>
                <c:pt idx="37">
                  <c:v>2.6</c:v>
                </c:pt>
                <c:pt idx="38">
                  <c:v>2</c:v>
                </c:pt>
                <c:pt idx="39">
                  <c:v>2.2000000000000002</c:v>
                </c:pt>
                <c:pt idx="40">
                  <c:v>1.2</c:v>
                </c:pt>
                <c:pt idx="41">
                  <c:v>0.70000000000000062</c:v>
                </c:pt>
                <c:pt idx="42">
                  <c:v>0.30000000000000032</c:v>
                </c:pt>
                <c:pt idx="43">
                  <c:v>0.70000000000000062</c:v>
                </c:pt>
                <c:pt idx="44">
                  <c:v>0.70000000000000062</c:v>
                </c:pt>
                <c:pt idx="45">
                  <c:v>0.60000000000000064</c:v>
                </c:pt>
                <c:pt idx="46">
                  <c:v>1.5</c:v>
                </c:pt>
                <c:pt idx="47">
                  <c:v>1.7000000000000017</c:v>
                </c:pt>
                <c:pt idx="48">
                  <c:v>2.1</c:v>
                </c:pt>
                <c:pt idx="49">
                  <c:v>1.9</c:v>
                </c:pt>
                <c:pt idx="50">
                  <c:v>0.70000000000000062</c:v>
                </c:pt>
                <c:pt idx="51">
                  <c:v>0.9</c:v>
                </c:pt>
                <c:pt idx="52">
                  <c:v>0.8</c:v>
                </c:pt>
                <c:pt idx="53">
                  <c:v>0.30000000000000032</c:v>
                </c:pt>
                <c:pt idx="54">
                  <c:v>0.30000000000000032</c:v>
                </c:pt>
                <c:pt idx="55">
                  <c:v>0.30000000000000032</c:v>
                </c:pt>
                <c:pt idx="56">
                  <c:v>0.70000000000000062</c:v>
                </c:pt>
                <c:pt idx="57">
                  <c:v>0.5</c:v>
                </c:pt>
                <c:pt idx="58">
                  <c:v>1.5</c:v>
                </c:pt>
                <c:pt idx="59">
                  <c:v>1.8</c:v>
                </c:pt>
                <c:pt idx="60">
                  <c:v>1.7000000000000017</c:v>
                </c:pt>
                <c:pt idx="61">
                  <c:v>1.5</c:v>
                </c:pt>
                <c:pt idx="62">
                  <c:v>0.5</c:v>
                </c:pt>
                <c:pt idx="63">
                  <c:v>0.70000000000000062</c:v>
                </c:pt>
                <c:pt idx="64">
                  <c:v>0.1</c:v>
                </c:pt>
                <c:pt idx="65">
                  <c:v>0.1</c:v>
                </c:pt>
                <c:pt idx="66">
                  <c:v>0.2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2"/>
          <c:order val="2"/>
          <c:tx>
            <c:strRef>
              <c:f>'W7-OR-US.PRN'!$D$1:$D$2</c:f>
              <c:strCache>
                <c:ptCount val="1"/>
                <c:pt idx="0">
                  <c:v>to USA 30m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32D717"/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'W7-OR-US.PRN'!$D$3:$D$72</c:f>
              <c:numCache>
                <c:formatCode>General</c:formatCode>
                <c:ptCount val="70"/>
                <c:pt idx="0">
                  <c:v>0.1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0.70000000000000062</c:v>
                </c:pt>
                <c:pt idx="7">
                  <c:v>5</c:v>
                </c:pt>
                <c:pt idx="8">
                  <c:v>5.7</c:v>
                </c:pt>
                <c:pt idx="9">
                  <c:v>4.4000000000000004</c:v>
                </c:pt>
                <c:pt idx="10">
                  <c:v>3</c:v>
                </c:pt>
                <c:pt idx="11">
                  <c:v>1.9</c:v>
                </c:pt>
                <c:pt idx="12">
                  <c:v>2.2999999999999998</c:v>
                </c:pt>
                <c:pt idx="13">
                  <c:v>2.1</c:v>
                </c:pt>
                <c:pt idx="14">
                  <c:v>4.2</c:v>
                </c:pt>
                <c:pt idx="15">
                  <c:v>6.9</c:v>
                </c:pt>
                <c:pt idx="16">
                  <c:v>4.5</c:v>
                </c:pt>
                <c:pt idx="17">
                  <c:v>3.5</c:v>
                </c:pt>
                <c:pt idx="18">
                  <c:v>1.2</c:v>
                </c:pt>
                <c:pt idx="19">
                  <c:v>0.70000000000000062</c:v>
                </c:pt>
                <c:pt idx="20">
                  <c:v>1.1000000000000001</c:v>
                </c:pt>
                <c:pt idx="21">
                  <c:v>1.3</c:v>
                </c:pt>
                <c:pt idx="22">
                  <c:v>2.2000000000000002</c:v>
                </c:pt>
                <c:pt idx="23">
                  <c:v>1.9</c:v>
                </c:pt>
                <c:pt idx="24">
                  <c:v>1.5</c:v>
                </c:pt>
                <c:pt idx="25">
                  <c:v>1.7000000000000017</c:v>
                </c:pt>
                <c:pt idx="26">
                  <c:v>2.6</c:v>
                </c:pt>
                <c:pt idx="27">
                  <c:v>3.4</c:v>
                </c:pt>
                <c:pt idx="28">
                  <c:v>3.2</c:v>
                </c:pt>
                <c:pt idx="29">
                  <c:v>3.9</c:v>
                </c:pt>
                <c:pt idx="30">
                  <c:v>1.6</c:v>
                </c:pt>
                <c:pt idx="31">
                  <c:v>0.9</c:v>
                </c:pt>
                <c:pt idx="32">
                  <c:v>1.2</c:v>
                </c:pt>
                <c:pt idx="33">
                  <c:v>1.6</c:v>
                </c:pt>
                <c:pt idx="34">
                  <c:v>1.7000000000000017</c:v>
                </c:pt>
                <c:pt idx="35">
                  <c:v>2.1</c:v>
                </c:pt>
                <c:pt idx="36">
                  <c:v>1.5</c:v>
                </c:pt>
                <c:pt idx="37">
                  <c:v>1.5</c:v>
                </c:pt>
                <c:pt idx="38">
                  <c:v>1.3</c:v>
                </c:pt>
                <c:pt idx="39">
                  <c:v>2.2000000000000002</c:v>
                </c:pt>
                <c:pt idx="40">
                  <c:v>1.2</c:v>
                </c:pt>
                <c:pt idx="41">
                  <c:v>0.8</c:v>
                </c:pt>
                <c:pt idx="42">
                  <c:v>0.60000000000000064</c:v>
                </c:pt>
                <c:pt idx="43">
                  <c:v>0.4</c:v>
                </c:pt>
                <c:pt idx="44">
                  <c:v>0.1</c:v>
                </c:pt>
                <c:pt idx="45">
                  <c:v>0</c:v>
                </c:pt>
                <c:pt idx="46">
                  <c:v>0.1</c:v>
                </c:pt>
                <c:pt idx="47">
                  <c:v>0.30000000000000032</c:v>
                </c:pt>
                <c:pt idx="48">
                  <c:v>0.5</c:v>
                </c:pt>
                <c:pt idx="49">
                  <c:v>0.60000000000000064</c:v>
                </c:pt>
                <c:pt idx="50">
                  <c:v>0.8</c:v>
                </c:pt>
                <c:pt idx="51">
                  <c:v>0.70000000000000062</c:v>
                </c:pt>
                <c:pt idx="52">
                  <c:v>1</c:v>
                </c:pt>
                <c:pt idx="53">
                  <c:v>1</c:v>
                </c:pt>
                <c:pt idx="54">
                  <c:v>0.70000000000000062</c:v>
                </c:pt>
                <c:pt idx="55">
                  <c:v>0.5</c:v>
                </c:pt>
                <c:pt idx="56">
                  <c:v>0.30000000000000032</c:v>
                </c:pt>
                <c:pt idx="57">
                  <c:v>0.1</c:v>
                </c:pt>
                <c:pt idx="58">
                  <c:v>0.2</c:v>
                </c:pt>
                <c:pt idx="59">
                  <c:v>0.4</c:v>
                </c:pt>
                <c:pt idx="60">
                  <c:v>0.5</c:v>
                </c:pt>
                <c:pt idx="61">
                  <c:v>0.5</c:v>
                </c:pt>
                <c:pt idx="62">
                  <c:v>0.60000000000000064</c:v>
                </c:pt>
                <c:pt idx="63">
                  <c:v>0.8</c:v>
                </c:pt>
                <c:pt idx="64">
                  <c:v>1</c:v>
                </c:pt>
                <c:pt idx="65">
                  <c:v>0.5</c:v>
                </c:pt>
                <c:pt idx="66">
                  <c:v>0.30000000000000032</c:v>
                </c:pt>
                <c:pt idx="67">
                  <c:v>0.60000000000000064</c:v>
                </c:pt>
                <c:pt idx="68">
                  <c:v>0.1</c:v>
                </c:pt>
                <c:pt idx="69">
                  <c:v>0</c:v>
                </c:pt>
              </c:numCache>
            </c:numRef>
          </c:yVal>
        </c:ser>
        <c:ser>
          <c:idx val="3"/>
          <c:order val="3"/>
          <c:tx>
            <c:strRef>
              <c:f>'W7-OR-US.PRN'!$E$1:$E$2</c:f>
              <c:strCache>
                <c:ptCount val="1"/>
                <c:pt idx="0">
                  <c:v>to USA 20m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'W7-OR-US.PRN'!$E$3:$E$72</c:f>
              <c:numCache>
                <c:formatCode>General</c:formatCode>
                <c:ptCount val="70"/>
                <c:pt idx="0">
                  <c:v>1</c:v>
                </c:pt>
                <c:pt idx="1">
                  <c:v>3.2</c:v>
                </c:pt>
                <c:pt idx="2">
                  <c:v>1</c:v>
                </c:pt>
                <c:pt idx="3">
                  <c:v>0.60000000000000064</c:v>
                </c:pt>
                <c:pt idx="4">
                  <c:v>0.1</c:v>
                </c:pt>
                <c:pt idx="5">
                  <c:v>0.2</c:v>
                </c:pt>
                <c:pt idx="6">
                  <c:v>1.9</c:v>
                </c:pt>
                <c:pt idx="7">
                  <c:v>6</c:v>
                </c:pt>
                <c:pt idx="8">
                  <c:v>8.8000000000000007</c:v>
                </c:pt>
                <c:pt idx="9">
                  <c:v>6.1</c:v>
                </c:pt>
                <c:pt idx="10">
                  <c:v>1.9</c:v>
                </c:pt>
                <c:pt idx="11">
                  <c:v>1.4</c:v>
                </c:pt>
                <c:pt idx="12">
                  <c:v>2.4</c:v>
                </c:pt>
                <c:pt idx="13">
                  <c:v>2.5</c:v>
                </c:pt>
                <c:pt idx="14">
                  <c:v>3</c:v>
                </c:pt>
                <c:pt idx="15">
                  <c:v>4.4000000000000004</c:v>
                </c:pt>
                <c:pt idx="16">
                  <c:v>5</c:v>
                </c:pt>
                <c:pt idx="17">
                  <c:v>4.3</c:v>
                </c:pt>
                <c:pt idx="18">
                  <c:v>2.9</c:v>
                </c:pt>
                <c:pt idx="19">
                  <c:v>1.4</c:v>
                </c:pt>
                <c:pt idx="20">
                  <c:v>1.1000000000000001</c:v>
                </c:pt>
                <c:pt idx="21">
                  <c:v>2.1</c:v>
                </c:pt>
                <c:pt idx="22">
                  <c:v>1.8</c:v>
                </c:pt>
                <c:pt idx="23">
                  <c:v>2.7</c:v>
                </c:pt>
                <c:pt idx="24">
                  <c:v>1.1000000000000001</c:v>
                </c:pt>
                <c:pt idx="25">
                  <c:v>2</c:v>
                </c:pt>
                <c:pt idx="26">
                  <c:v>1.1000000000000001</c:v>
                </c:pt>
                <c:pt idx="27">
                  <c:v>1.2</c:v>
                </c:pt>
                <c:pt idx="28">
                  <c:v>1.1000000000000001</c:v>
                </c:pt>
                <c:pt idx="29">
                  <c:v>1</c:v>
                </c:pt>
                <c:pt idx="30">
                  <c:v>1</c:v>
                </c:pt>
                <c:pt idx="31">
                  <c:v>1.4</c:v>
                </c:pt>
                <c:pt idx="32">
                  <c:v>2.4</c:v>
                </c:pt>
                <c:pt idx="33">
                  <c:v>2.5</c:v>
                </c:pt>
                <c:pt idx="34">
                  <c:v>2.9</c:v>
                </c:pt>
                <c:pt idx="35">
                  <c:v>3.6</c:v>
                </c:pt>
                <c:pt idx="36">
                  <c:v>3.4</c:v>
                </c:pt>
                <c:pt idx="37">
                  <c:v>2.2999999999999998</c:v>
                </c:pt>
                <c:pt idx="38">
                  <c:v>1.6</c:v>
                </c:pt>
                <c:pt idx="39">
                  <c:v>1.6</c:v>
                </c:pt>
                <c:pt idx="40">
                  <c:v>0.5</c:v>
                </c:pt>
                <c:pt idx="41">
                  <c:v>0.60000000000000064</c:v>
                </c:pt>
                <c:pt idx="42">
                  <c:v>0.30000000000000032</c:v>
                </c:pt>
                <c:pt idx="43">
                  <c:v>0.70000000000000062</c:v>
                </c:pt>
                <c:pt idx="44">
                  <c:v>0.4</c:v>
                </c:pt>
                <c:pt idx="45">
                  <c:v>0.2</c:v>
                </c:pt>
                <c:pt idx="46">
                  <c:v>0.2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0.2</c:v>
                </c:pt>
                <c:pt idx="54">
                  <c:v>0.1</c:v>
                </c:pt>
                <c:pt idx="55">
                  <c:v>0.1</c:v>
                </c:pt>
                <c:pt idx="56">
                  <c:v>0.1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0.2</c:v>
                </c:pt>
                <c:pt idx="63">
                  <c:v>0</c:v>
                </c:pt>
                <c:pt idx="64">
                  <c:v>0.1</c:v>
                </c:pt>
                <c:pt idx="65">
                  <c:v>0</c:v>
                </c:pt>
                <c:pt idx="66">
                  <c:v>0.1</c:v>
                </c:pt>
                <c:pt idx="67">
                  <c:v>0.2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4"/>
          <c:order val="4"/>
          <c:tx>
            <c:strRef>
              <c:f>'W7-OR-US.PRN'!$F$1:$F$2</c:f>
              <c:strCache>
                <c:ptCount val="1"/>
                <c:pt idx="0">
                  <c:v>to USA 17m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FF00"/>
              </a:solidFill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'W7-OR-US.PRN'!$F$3:$F$72</c:f>
              <c:numCache>
                <c:formatCode>General</c:formatCode>
                <c:ptCount val="70"/>
                <c:pt idx="0">
                  <c:v>0.70000000000000062</c:v>
                </c:pt>
                <c:pt idx="1">
                  <c:v>4.9000000000000004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0.30000000000000032</c:v>
                </c:pt>
                <c:pt idx="6">
                  <c:v>0.8</c:v>
                </c:pt>
                <c:pt idx="7">
                  <c:v>4.9000000000000004</c:v>
                </c:pt>
                <c:pt idx="8">
                  <c:v>9.7000000000000011</c:v>
                </c:pt>
                <c:pt idx="9">
                  <c:v>9.8000000000000007</c:v>
                </c:pt>
                <c:pt idx="10">
                  <c:v>3.1</c:v>
                </c:pt>
                <c:pt idx="11">
                  <c:v>2.5</c:v>
                </c:pt>
                <c:pt idx="12">
                  <c:v>3.4</c:v>
                </c:pt>
                <c:pt idx="13">
                  <c:v>4.4000000000000004</c:v>
                </c:pt>
                <c:pt idx="14">
                  <c:v>2.4</c:v>
                </c:pt>
                <c:pt idx="15">
                  <c:v>3.7</c:v>
                </c:pt>
                <c:pt idx="16">
                  <c:v>3.7</c:v>
                </c:pt>
                <c:pt idx="17">
                  <c:v>3.1</c:v>
                </c:pt>
                <c:pt idx="18">
                  <c:v>1.8</c:v>
                </c:pt>
                <c:pt idx="19">
                  <c:v>2.1</c:v>
                </c:pt>
                <c:pt idx="20">
                  <c:v>2.2999999999999998</c:v>
                </c:pt>
                <c:pt idx="21">
                  <c:v>1</c:v>
                </c:pt>
                <c:pt idx="22">
                  <c:v>0.60000000000000064</c:v>
                </c:pt>
                <c:pt idx="23">
                  <c:v>1.7000000000000017</c:v>
                </c:pt>
                <c:pt idx="24">
                  <c:v>1</c:v>
                </c:pt>
                <c:pt idx="25">
                  <c:v>1.1000000000000001</c:v>
                </c:pt>
                <c:pt idx="26">
                  <c:v>0.60000000000000064</c:v>
                </c:pt>
                <c:pt idx="27">
                  <c:v>0.8</c:v>
                </c:pt>
                <c:pt idx="28">
                  <c:v>0.60000000000000064</c:v>
                </c:pt>
                <c:pt idx="29">
                  <c:v>0.4</c:v>
                </c:pt>
                <c:pt idx="30">
                  <c:v>0.1</c:v>
                </c:pt>
                <c:pt idx="31">
                  <c:v>0.70000000000000062</c:v>
                </c:pt>
                <c:pt idx="32">
                  <c:v>0.60000000000000064</c:v>
                </c:pt>
                <c:pt idx="33">
                  <c:v>1.3</c:v>
                </c:pt>
                <c:pt idx="34">
                  <c:v>1.3</c:v>
                </c:pt>
                <c:pt idx="35">
                  <c:v>3.1</c:v>
                </c:pt>
                <c:pt idx="36">
                  <c:v>3.4</c:v>
                </c:pt>
                <c:pt idx="37">
                  <c:v>3.7</c:v>
                </c:pt>
                <c:pt idx="38">
                  <c:v>2.2999999999999998</c:v>
                </c:pt>
                <c:pt idx="39">
                  <c:v>2.7</c:v>
                </c:pt>
                <c:pt idx="40">
                  <c:v>1</c:v>
                </c:pt>
                <c:pt idx="41">
                  <c:v>0.8</c:v>
                </c:pt>
                <c:pt idx="42">
                  <c:v>0.60000000000000064</c:v>
                </c:pt>
                <c:pt idx="43">
                  <c:v>1.1000000000000001</c:v>
                </c:pt>
                <c:pt idx="44">
                  <c:v>0.8</c:v>
                </c:pt>
                <c:pt idx="45">
                  <c:v>0.1</c:v>
                </c:pt>
                <c:pt idx="46">
                  <c:v>0.1</c:v>
                </c:pt>
                <c:pt idx="47">
                  <c:v>0.1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5"/>
          <c:order val="5"/>
          <c:tx>
            <c:strRef>
              <c:f>'W7-OR-US.PRN'!$G$1:$G$2</c:f>
              <c:strCache>
                <c:ptCount val="1"/>
                <c:pt idx="0">
                  <c:v>to USA 15m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'W7-OR-US.PRN'!$G$3:$G$72</c:f>
              <c:numCache>
                <c:formatCode>General</c:formatCode>
                <c:ptCount val="70"/>
                <c:pt idx="0">
                  <c:v>0.4</c:v>
                </c:pt>
                <c:pt idx="1">
                  <c:v>4.3</c:v>
                </c:pt>
                <c:pt idx="2">
                  <c:v>4.8</c:v>
                </c:pt>
                <c:pt idx="3">
                  <c:v>1.1000000000000001</c:v>
                </c:pt>
                <c:pt idx="4">
                  <c:v>0.2</c:v>
                </c:pt>
                <c:pt idx="5">
                  <c:v>0</c:v>
                </c:pt>
                <c:pt idx="6">
                  <c:v>0</c:v>
                </c:pt>
                <c:pt idx="7">
                  <c:v>2.8</c:v>
                </c:pt>
                <c:pt idx="8">
                  <c:v>9.3000000000000007</c:v>
                </c:pt>
                <c:pt idx="9">
                  <c:v>9.7000000000000011</c:v>
                </c:pt>
                <c:pt idx="10">
                  <c:v>2.6</c:v>
                </c:pt>
                <c:pt idx="11">
                  <c:v>4.8</c:v>
                </c:pt>
                <c:pt idx="12">
                  <c:v>3.2</c:v>
                </c:pt>
                <c:pt idx="13">
                  <c:v>7.1</c:v>
                </c:pt>
                <c:pt idx="14">
                  <c:v>3.9</c:v>
                </c:pt>
                <c:pt idx="15">
                  <c:v>3.7</c:v>
                </c:pt>
                <c:pt idx="16">
                  <c:v>1.9</c:v>
                </c:pt>
                <c:pt idx="17">
                  <c:v>5</c:v>
                </c:pt>
                <c:pt idx="18">
                  <c:v>1.7000000000000017</c:v>
                </c:pt>
                <c:pt idx="19">
                  <c:v>1.3</c:v>
                </c:pt>
                <c:pt idx="20">
                  <c:v>1.5</c:v>
                </c:pt>
                <c:pt idx="21">
                  <c:v>0.9</c:v>
                </c:pt>
                <c:pt idx="22">
                  <c:v>1.7000000000000017</c:v>
                </c:pt>
                <c:pt idx="23">
                  <c:v>0.4</c:v>
                </c:pt>
                <c:pt idx="24">
                  <c:v>0.4</c:v>
                </c:pt>
                <c:pt idx="25">
                  <c:v>1.3</c:v>
                </c:pt>
                <c:pt idx="26">
                  <c:v>1.1000000000000001</c:v>
                </c:pt>
                <c:pt idx="27">
                  <c:v>0.9</c:v>
                </c:pt>
                <c:pt idx="28">
                  <c:v>0.4</c:v>
                </c:pt>
                <c:pt idx="29">
                  <c:v>0.60000000000000064</c:v>
                </c:pt>
                <c:pt idx="30">
                  <c:v>0.2</c:v>
                </c:pt>
                <c:pt idx="31">
                  <c:v>0</c:v>
                </c:pt>
                <c:pt idx="32">
                  <c:v>0</c:v>
                </c:pt>
                <c:pt idx="33">
                  <c:v>0.4</c:v>
                </c:pt>
                <c:pt idx="34">
                  <c:v>1.5</c:v>
                </c:pt>
                <c:pt idx="35">
                  <c:v>1.7000000000000017</c:v>
                </c:pt>
                <c:pt idx="36">
                  <c:v>2.2000000000000002</c:v>
                </c:pt>
                <c:pt idx="37">
                  <c:v>2.6</c:v>
                </c:pt>
                <c:pt idx="38">
                  <c:v>2.4</c:v>
                </c:pt>
                <c:pt idx="39">
                  <c:v>3.7</c:v>
                </c:pt>
                <c:pt idx="40">
                  <c:v>1.3</c:v>
                </c:pt>
                <c:pt idx="41">
                  <c:v>1.7000000000000017</c:v>
                </c:pt>
                <c:pt idx="42">
                  <c:v>1.7000000000000017</c:v>
                </c:pt>
                <c:pt idx="43">
                  <c:v>1.7000000000000017</c:v>
                </c:pt>
                <c:pt idx="44">
                  <c:v>1.3</c:v>
                </c:pt>
                <c:pt idx="45">
                  <c:v>0.2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6"/>
          <c:order val="6"/>
          <c:tx>
            <c:strRef>
              <c:f>'W7-OR-US.PRN'!$H$1:$H$2</c:f>
              <c:strCache>
                <c:ptCount val="1"/>
                <c:pt idx="0">
                  <c:v>to USA 12m</c:v>
                </c:pt>
              </c:strCache>
            </c:strRef>
          </c:tx>
          <c:spPr>
            <a:ln w="28575">
              <a:noFill/>
            </a:ln>
          </c:spPr>
          <c:marker>
            <c:symbol val="plus"/>
            <c:size val="7"/>
            <c:spPr>
              <a:solidFill>
                <a:srgbClr val="FF0000"/>
              </a:solidFill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'W7-OR-US.PRN'!$H$3:$H$72</c:f>
              <c:numCache>
                <c:formatCode>General</c:formatCode>
                <c:ptCount val="70"/>
                <c:pt idx="0">
                  <c:v>0.4</c:v>
                </c:pt>
                <c:pt idx="1">
                  <c:v>2.6</c:v>
                </c:pt>
                <c:pt idx="2">
                  <c:v>2.6</c:v>
                </c:pt>
                <c:pt idx="3">
                  <c:v>0</c:v>
                </c:pt>
                <c:pt idx="4">
                  <c:v>0.4</c:v>
                </c:pt>
                <c:pt idx="5">
                  <c:v>0.4</c:v>
                </c:pt>
                <c:pt idx="6">
                  <c:v>0</c:v>
                </c:pt>
                <c:pt idx="7">
                  <c:v>0</c:v>
                </c:pt>
                <c:pt idx="8">
                  <c:v>7.4</c:v>
                </c:pt>
                <c:pt idx="9">
                  <c:v>6.1</c:v>
                </c:pt>
                <c:pt idx="10">
                  <c:v>4.3</c:v>
                </c:pt>
                <c:pt idx="11">
                  <c:v>3</c:v>
                </c:pt>
                <c:pt idx="12">
                  <c:v>6.5</c:v>
                </c:pt>
                <c:pt idx="13">
                  <c:v>5.6</c:v>
                </c:pt>
                <c:pt idx="14">
                  <c:v>6.5</c:v>
                </c:pt>
                <c:pt idx="15">
                  <c:v>10</c:v>
                </c:pt>
                <c:pt idx="16">
                  <c:v>4.8</c:v>
                </c:pt>
                <c:pt idx="17">
                  <c:v>3.9</c:v>
                </c:pt>
                <c:pt idx="18">
                  <c:v>0.9</c:v>
                </c:pt>
                <c:pt idx="19">
                  <c:v>3</c:v>
                </c:pt>
                <c:pt idx="20">
                  <c:v>0.9</c:v>
                </c:pt>
                <c:pt idx="21">
                  <c:v>1.7000000000000017</c:v>
                </c:pt>
                <c:pt idx="22">
                  <c:v>2.6</c:v>
                </c:pt>
                <c:pt idx="23">
                  <c:v>1.3</c:v>
                </c:pt>
                <c:pt idx="24">
                  <c:v>0.4</c:v>
                </c:pt>
                <c:pt idx="25">
                  <c:v>0</c:v>
                </c:pt>
                <c:pt idx="26">
                  <c:v>0.4</c:v>
                </c:pt>
                <c:pt idx="27">
                  <c:v>0.9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0.9</c:v>
                </c:pt>
                <c:pt idx="35">
                  <c:v>1.7000000000000017</c:v>
                </c:pt>
                <c:pt idx="36">
                  <c:v>1.3</c:v>
                </c:pt>
                <c:pt idx="37">
                  <c:v>1.3</c:v>
                </c:pt>
                <c:pt idx="38">
                  <c:v>1.7000000000000017</c:v>
                </c:pt>
                <c:pt idx="39">
                  <c:v>2.6</c:v>
                </c:pt>
                <c:pt idx="40">
                  <c:v>0.9</c:v>
                </c:pt>
                <c:pt idx="41">
                  <c:v>3</c:v>
                </c:pt>
                <c:pt idx="42">
                  <c:v>3.5</c:v>
                </c:pt>
                <c:pt idx="43">
                  <c:v>3.5</c:v>
                </c:pt>
                <c:pt idx="44">
                  <c:v>2.6</c:v>
                </c:pt>
                <c:pt idx="45">
                  <c:v>0.4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7"/>
          <c:order val="7"/>
          <c:tx>
            <c:strRef>
              <c:f>'W7-OR-US.PRN'!$I$1:$I$2</c:f>
              <c:strCache>
                <c:ptCount val="1"/>
                <c:pt idx="0">
                  <c:v>to USA 10m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DA607D"/>
              </a:solidFill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'W7-OR-US.PRN'!$I$3:$I$72</c:f>
              <c:numCache>
                <c:formatCode>General</c:formatCode>
                <c:ptCount val="70"/>
                <c:pt idx="0">
                  <c:v>1.7000000000000017</c:v>
                </c:pt>
                <c:pt idx="1">
                  <c:v>5.9</c:v>
                </c:pt>
                <c:pt idx="2">
                  <c:v>4.2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0.8</c:v>
                </c:pt>
                <c:pt idx="7">
                  <c:v>3.4</c:v>
                </c:pt>
                <c:pt idx="8">
                  <c:v>0</c:v>
                </c:pt>
                <c:pt idx="9">
                  <c:v>5</c:v>
                </c:pt>
                <c:pt idx="10">
                  <c:v>2.5</c:v>
                </c:pt>
                <c:pt idx="11">
                  <c:v>0.8</c:v>
                </c:pt>
                <c:pt idx="12">
                  <c:v>3.4</c:v>
                </c:pt>
                <c:pt idx="13">
                  <c:v>6.7</c:v>
                </c:pt>
                <c:pt idx="14">
                  <c:v>7.6</c:v>
                </c:pt>
                <c:pt idx="15">
                  <c:v>8.4</c:v>
                </c:pt>
                <c:pt idx="16">
                  <c:v>10.1</c:v>
                </c:pt>
                <c:pt idx="17">
                  <c:v>7.6</c:v>
                </c:pt>
                <c:pt idx="18">
                  <c:v>1.7000000000000017</c:v>
                </c:pt>
                <c:pt idx="19">
                  <c:v>0</c:v>
                </c:pt>
                <c:pt idx="20">
                  <c:v>0</c:v>
                </c:pt>
                <c:pt idx="21">
                  <c:v>1.7000000000000017</c:v>
                </c:pt>
                <c:pt idx="22">
                  <c:v>1.7000000000000017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0.8</c:v>
                </c:pt>
                <c:pt idx="37">
                  <c:v>0.8</c:v>
                </c:pt>
                <c:pt idx="38">
                  <c:v>0.8</c:v>
                </c:pt>
                <c:pt idx="39">
                  <c:v>1.7000000000000017</c:v>
                </c:pt>
                <c:pt idx="40">
                  <c:v>0</c:v>
                </c:pt>
                <c:pt idx="41">
                  <c:v>4.2</c:v>
                </c:pt>
                <c:pt idx="42">
                  <c:v>5.9</c:v>
                </c:pt>
                <c:pt idx="43">
                  <c:v>6.7</c:v>
                </c:pt>
                <c:pt idx="44">
                  <c:v>5</c:v>
                </c:pt>
                <c:pt idx="45">
                  <c:v>0.8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axId val="110632960"/>
        <c:axId val="110634880"/>
      </c:scatterChart>
      <c:valAx>
        <c:axId val="110632960"/>
        <c:scaling>
          <c:orientation val="minMax"/>
          <c:max val="70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Elevation Angle </a:t>
                </a:r>
                <a:r>
                  <a:rPr lang="en-US" sz="1400" dirty="0" smtClean="0"/>
                  <a:t>of </a:t>
                </a:r>
                <a:r>
                  <a:rPr lang="en-US" sz="1400" dirty="0"/>
                  <a:t>Reception (degrees)</a:t>
                </a:r>
              </a:p>
            </c:rich>
          </c:tx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634880"/>
        <c:crosses val="autoZero"/>
        <c:crossBetween val="midCat"/>
      </c:valAx>
      <c:valAx>
        <c:axId val="11063488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Relative Frequency</a:t>
                </a:r>
              </a:p>
            </c:rich>
          </c:tx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6329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1305887664938139"/>
          <c:y val="0.12942184423350467"/>
          <c:w val="9.5212346793876163E-2"/>
          <c:h val="0.29160054738669267"/>
        </c:manualLayout>
      </c:layout>
      <c:spPr>
        <a:solidFill>
          <a:schemeClr val="bg1"/>
        </a:solidFill>
        <a:ln>
          <a:solidFill>
            <a:schemeClr val="accent1"/>
          </a:solidFill>
        </a:ln>
      </c:sp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Oregon to Europe</a:t>
            </a:r>
          </a:p>
        </c:rich>
      </c:tx>
      <c:layout>
        <c:manualLayout>
          <c:xMode val="edge"/>
          <c:yMode val="edge"/>
          <c:x val="0.38728613603996342"/>
          <c:y val="0.10884881505891136"/>
        </c:manualLayout>
      </c:layout>
      <c:spPr>
        <a:ln>
          <a:solidFill>
            <a:srgbClr val="4F81BD"/>
          </a:solidFill>
        </a:ln>
      </c:spPr>
    </c:title>
    <c:plotArea>
      <c:layout/>
      <c:scatterChart>
        <c:scatterStyle val="lineMarker"/>
        <c:ser>
          <c:idx val="0"/>
          <c:order val="0"/>
          <c:tx>
            <c:strRef>
              <c:f>'W7-OR-US.PRN'!$R$1:$R$2</c:f>
              <c:strCache>
                <c:ptCount val="1"/>
                <c:pt idx="0">
                  <c:v>to Europe 80m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9"/>
            <c:spPr>
              <a:solidFill>
                <a:srgbClr val="ED17CE"/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'W7-OR-US.PRN'!$R$3:$R$72</c:f>
              <c:numCache>
                <c:formatCode>General</c:formatCode>
                <c:ptCount val="70"/>
                <c:pt idx="0">
                  <c:v>0.1</c:v>
                </c:pt>
                <c:pt idx="1">
                  <c:v>2.5</c:v>
                </c:pt>
                <c:pt idx="2">
                  <c:v>4.0999999999999996</c:v>
                </c:pt>
                <c:pt idx="3">
                  <c:v>4.7</c:v>
                </c:pt>
                <c:pt idx="4">
                  <c:v>10.7</c:v>
                </c:pt>
                <c:pt idx="5">
                  <c:v>10.3</c:v>
                </c:pt>
                <c:pt idx="6">
                  <c:v>6.6</c:v>
                </c:pt>
                <c:pt idx="7">
                  <c:v>2.2999999999999998</c:v>
                </c:pt>
                <c:pt idx="8">
                  <c:v>5.5</c:v>
                </c:pt>
                <c:pt idx="9">
                  <c:v>8.5</c:v>
                </c:pt>
                <c:pt idx="10">
                  <c:v>10.200000000000001</c:v>
                </c:pt>
                <c:pt idx="11">
                  <c:v>5.5</c:v>
                </c:pt>
                <c:pt idx="12">
                  <c:v>4.5</c:v>
                </c:pt>
                <c:pt idx="13">
                  <c:v>5.0999999999999996</c:v>
                </c:pt>
                <c:pt idx="14">
                  <c:v>5.8</c:v>
                </c:pt>
                <c:pt idx="15">
                  <c:v>5.6</c:v>
                </c:pt>
                <c:pt idx="16">
                  <c:v>3.4</c:v>
                </c:pt>
                <c:pt idx="17">
                  <c:v>2.5</c:v>
                </c:pt>
                <c:pt idx="18">
                  <c:v>1.2</c:v>
                </c:pt>
                <c:pt idx="19">
                  <c:v>0.70000000000000062</c:v>
                </c:pt>
                <c:pt idx="20">
                  <c:v>0.1</c:v>
                </c:pt>
                <c:pt idx="21">
                  <c:v>0.1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1"/>
          <c:order val="1"/>
          <c:tx>
            <c:strRef>
              <c:f>'W7-OR-US.PRN'!$S$1:$S$2</c:f>
              <c:strCache>
                <c:ptCount val="1"/>
                <c:pt idx="0">
                  <c:v>to Europe 40m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1B34E9"/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'W7-OR-US.PRN'!$S$3:$S$72</c:f>
              <c:numCache>
                <c:formatCode>General</c:formatCode>
                <c:ptCount val="70"/>
                <c:pt idx="0">
                  <c:v>0.5</c:v>
                </c:pt>
                <c:pt idx="1">
                  <c:v>2.9</c:v>
                </c:pt>
                <c:pt idx="2">
                  <c:v>7.5</c:v>
                </c:pt>
                <c:pt idx="3">
                  <c:v>13.8</c:v>
                </c:pt>
                <c:pt idx="4">
                  <c:v>9.8000000000000007</c:v>
                </c:pt>
                <c:pt idx="5">
                  <c:v>12.3</c:v>
                </c:pt>
                <c:pt idx="6">
                  <c:v>13.2</c:v>
                </c:pt>
                <c:pt idx="7">
                  <c:v>5.3</c:v>
                </c:pt>
                <c:pt idx="8">
                  <c:v>4.9000000000000004</c:v>
                </c:pt>
                <c:pt idx="9">
                  <c:v>6.4</c:v>
                </c:pt>
                <c:pt idx="10">
                  <c:v>5</c:v>
                </c:pt>
                <c:pt idx="11">
                  <c:v>6.1</c:v>
                </c:pt>
                <c:pt idx="12">
                  <c:v>6.8</c:v>
                </c:pt>
                <c:pt idx="13">
                  <c:v>3.1</c:v>
                </c:pt>
                <c:pt idx="14">
                  <c:v>0.70000000000000062</c:v>
                </c:pt>
                <c:pt idx="15">
                  <c:v>0.1</c:v>
                </c:pt>
                <c:pt idx="16">
                  <c:v>0.60000000000000064</c:v>
                </c:pt>
                <c:pt idx="17">
                  <c:v>0.5</c:v>
                </c:pt>
                <c:pt idx="18">
                  <c:v>0.30000000000000032</c:v>
                </c:pt>
                <c:pt idx="19">
                  <c:v>0.1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2"/>
          <c:order val="2"/>
          <c:tx>
            <c:strRef>
              <c:f>'W7-OR-US.PRN'!$T$1:$T$2</c:f>
              <c:strCache>
                <c:ptCount val="1"/>
                <c:pt idx="0">
                  <c:v>to Europe 30m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32D717"/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'W7-OR-US.PRN'!$T$3:$T$72</c:f>
              <c:numCache>
                <c:formatCode>General</c:formatCode>
                <c:ptCount val="70"/>
                <c:pt idx="0">
                  <c:v>8.1</c:v>
                </c:pt>
                <c:pt idx="1">
                  <c:v>7.2</c:v>
                </c:pt>
                <c:pt idx="2">
                  <c:v>6.3</c:v>
                </c:pt>
                <c:pt idx="3">
                  <c:v>13.5</c:v>
                </c:pt>
                <c:pt idx="4">
                  <c:v>13.2</c:v>
                </c:pt>
                <c:pt idx="5">
                  <c:v>11.2</c:v>
                </c:pt>
                <c:pt idx="6">
                  <c:v>10.6</c:v>
                </c:pt>
                <c:pt idx="7">
                  <c:v>6.6</c:v>
                </c:pt>
                <c:pt idx="8">
                  <c:v>11.5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0.4</c:v>
                </c:pt>
                <c:pt idx="13">
                  <c:v>1.2</c:v>
                </c:pt>
                <c:pt idx="14">
                  <c:v>1.4</c:v>
                </c:pt>
                <c:pt idx="15">
                  <c:v>0.70000000000000062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3"/>
          <c:order val="3"/>
          <c:tx>
            <c:strRef>
              <c:f>'W7-OR-US.PRN'!$U$1:$U$2</c:f>
              <c:strCache>
                <c:ptCount val="1"/>
                <c:pt idx="0">
                  <c:v>to Europe 20m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'W7-OR-US.PRN'!$U$3:$U$72</c:f>
              <c:numCache>
                <c:formatCode>General</c:formatCode>
                <c:ptCount val="70"/>
                <c:pt idx="0">
                  <c:v>3.4</c:v>
                </c:pt>
                <c:pt idx="1">
                  <c:v>7</c:v>
                </c:pt>
                <c:pt idx="2">
                  <c:v>10.1</c:v>
                </c:pt>
                <c:pt idx="3">
                  <c:v>11.2</c:v>
                </c:pt>
                <c:pt idx="4">
                  <c:v>11.9</c:v>
                </c:pt>
                <c:pt idx="5">
                  <c:v>8.9</c:v>
                </c:pt>
                <c:pt idx="6">
                  <c:v>4.9000000000000004</c:v>
                </c:pt>
                <c:pt idx="7">
                  <c:v>4</c:v>
                </c:pt>
                <c:pt idx="8">
                  <c:v>6.9</c:v>
                </c:pt>
                <c:pt idx="9">
                  <c:v>7.1</c:v>
                </c:pt>
                <c:pt idx="10">
                  <c:v>7.9</c:v>
                </c:pt>
                <c:pt idx="11">
                  <c:v>5.4</c:v>
                </c:pt>
                <c:pt idx="12">
                  <c:v>3.6</c:v>
                </c:pt>
                <c:pt idx="13">
                  <c:v>4</c:v>
                </c:pt>
                <c:pt idx="14">
                  <c:v>1.6</c:v>
                </c:pt>
                <c:pt idx="15">
                  <c:v>1.3</c:v>
                </c:pt>
                <c:pt idx="16">
                  <c:v>0.5</c:v>
                </c:pt>
                <c:pt idx="17">
                  <c:v>0.1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4"/>
          <c:order val="4"/>
          <c:tx>
            <c:strRef>
              <c:f>'W7-OR-US.PRN'!$V$1:$V$2</c:f>
              <c:strCache>
                <c:ptCount val="1"/>
                <c:pt idx="0">
                  <c:v>to Europe 17m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FFFF00"/>
              </a:solidFill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'W7-OR-US.PRN'!$V$3:$V$72</c:f>
              <c:numCache>
                <c:formatCode>General</c:formatCode>
                <c:ptCount val="70"/>
                <c:pt idx="0">
                  <c:v>4.7</c:v>
                </c:pt>
                <c:pt idx="1">
                  <c:v>9.8000000000000007</c:v>
                </c:pt>
                <c:pt idx="2">
                  <c:v>6.6</c:v>
                </c:pt>
                <c:pt idx="3">
                  <c:v>11.3</c:v>
                </c:pt>
                <c:pt idx="4">
                  <c:v>15.2</c:v>
                </c:pt>
                <c:pt idx="5">
                  <c:v>16.399999999999999</c:v>
                </c:pt>
                <c:pt idx="6">
                  <c:v>7.8</c:v>
                </c:pt>
                <c:pt idx="7">
                  <c:v>5.5</c:v>
                </c:pt>
                <c:pt idx="8">
                  <c:v>6.6</c:v>
                </c:pt>
                <c:pt idx="9">
                  <c:v>2.7</c:v>
                </c:pt>
                <c:pt idx="10">
                  <c:v>2.7</c:v>
                </c:pt>
                <c:pt idx="11">
                  <c:v>4.7</c:v>
                </c:pt>
                <c:pt idx="12">
                  <c:v>2.7</c:v>
                </c:pt>
                <c:pt idx="13">
                  <c:v>2.2999999999999998</c:v>
                </c:pt>
                <c:pt idx="14">
                  <c:v>0.4</c:v>
                </c:pt>
                <c:pt idx="15">
                  <c:v>0.4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5"/>
          <c:order val="5"/>
          <c:tx>
            <c:strRef>
              <c:f>'W7-OR-US.PRN'!$W$1:$W$2</c:f>
              <c:strCache>
                <c:ptCount val="1"/>
                <c:pt idx="0">
                  <c:v>to Europe 15m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2">
                  <a:lumMod val="75000"/>
                </a:schemeClr>
              </a:solidFill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'W7-OR-US.PRN'!$W$3:$W$72</c:f>
              <c:numCache>
                <c:formatCode>General</c:formatCode>
                <c:ptCount val="70"/>
                <c:pt idx="0">
                  <c:v>8.3000000000000007</c:v>
                </c:pt>
                <c:pt idx="1">
                  <c:v>13.2</c:v>
                </c:pt>
                <c:pt idx="2">
                  <c:v>9.1</c:v>
                </c:pt>
                <c:pt idx="3">
                  <c:v>8.3000000000000007</c:v>
                </c:pt>
                <c:pt idx="4">
                  <c:v>12.4</c:v>
                </c:pt>
                <c:pt idx="5">
                  <c:v>13.2</c:v>
                </c:pt>
                <c:pt idx="6">
                  <c:v>7.4</c:v>
                </c:pt>
                <c:pt idx="7">
                  <c:v>7.4</c:v>
                </c:pt>
                <c:pt idx="8">
                  <c:v>5</c:v>
                </c:pt>
                <c:pt idx="9">
                  <c:v>1.7</c:v>
                </c:pt>
                <c:pt idx="10">
                  <c:v>3.3</c:v>
                </c:pt>
                <c:pt idx="11">
                  <c:v>5.8</c:v>
                </c:pt>
                <c:pt idx="12">
                  <c:v>2.5</c:v>
                </c:pt>
                <c:pt idx="13">
                  <c:v>0.8</c:v>
                </c:pt>
                <c:pt idx="14">
                  <c:v>0</c:v>
                </c:pt>
                <c:pt idx="15">
                  <c:v>0.8</c:v>
                </c:pt>
                <c:pt idx="16">
                  <c:v>0.8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6"/>
          <c:order val="6"/>
          <c:tx>
            <c:strRef>
              <c:f>'W7-OR-US.PRN'!$X$1:$X$2</c:f>
              <c:strCache>
                <c:ptCount val="1"/>
                <c:pt idx="0">
                  <c:v>to Europe 12m</c:v>
                </c:pt>
              </c:strCache>
            </c:strRef>
          </c:tx>
          <c:spPr>
            <a:ln w="28575">
              <a:noFill/>
            </a:ln>
          </c:spPr>
          <c:marker>
            <c:symbol val="plus"/>
            <c:size val="6"/>
            <c:spPr>
              <a:solidFill>
                <a:srgbClr val="FF0000"/>
              </a:solidFill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'W7-OR-US.PRN'!$X$3:$X$72</c:f>
              <c:numCache>
                <c:formatCode>General</c:formatCode>
                <c:ptCount val="70"/>
                <c:pt idx="0">
                  <c:v>9.3000000000000007</c:v>
                </c:pt>
                <c:pt idx="1">
                  <c:v>22.2</c:v>
                </c:pt>
                <c:pt idx="2">
                  <c:v>18.5</c:v>
                </c:pt>
                <c:pt idx="3">
                  <c:v>16.7</c:v>
                </c:pt>
                <c:pt idx="4">
                  <c:v>5.6</c:v>
                </c:pt>
                <c:pt idx="5">
                  <c:v>0</c:v>
                </c:pt>
                <c:pt idx="6">
                  <c:v>3.7</c:v>
                </c:pt>
                <c:pt idx="7">
                  <c:v>1.9000000000000001</c:v>
                </c:pt>
                <c:pt idx="8">
                  <c:v>5.6</c:v>
                </c:pt>
                <c:pt idx="9">
                  <c:v>0</c:v>
                </c:pt>
                <c:pt idx="10">
                  <c:v>7.4</c:v>
                </c:pt>
                <c:pt idx="11">
                  <c:v>7.4</c:v>
                </c:pt>
                <c:pt idx="12">
                  <c:v>1.9000000000000001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ser>
          <c:idx val="7"/>
          <c:order val="7"/>
          <c:tx>
            <c:strRef>
              <c:f>'W7-OR-US.PRN'!$Y$1:$Y$2</c:f>
              <c:strCache>
                <c:ptCount val="1"/>
                <c:pt idx="0">
                  <c:v>to Europe 10m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DA607D"/>
              </a:solidFill>
            </c:spPr>
          </c:marker>
          <c:xVal>
            <c:numRef>
              <c:f>'W7-OR-US.PRN'!$A$3:$A$72</c:f>
              <c:numCache>
                <c:formatCode>General</c:formatCode>
                <c:ptCount val="7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</c:numCache>
            </c:numRef>
          </c:xVal>
          <c:yVal>
            <c:numRef>
              <c:f>'W7-OR-US.PRN'!$Y$3:$Y$72</c:f>
              <c:numCache>
                <c:formatCode>General</c:formatCode>
                <c:ptCount val="70"/>
                <c:pt idx="0">
                  <c:v>4</c:v>
                </c:pt>
                <c:pt idx="1">
                  <c:v>20</c:v>
                </c:pt>
                <c:pt idx="2">
                  <c:v>24</c:v>
                </c:pt>
                <c:pt idx="3">
                  <c:v>32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</c:numCache>
            </c:numRef>
          </c:yVal>
        </c:ser>
        <c:axId val="110681088"/>
        <c:axId val="112272896"/>
      </c:scatterChart>
      <c:valAx>
        <c:axId val="110681088"/>
        <c:scaling>
          <c:orientation val="minMax"/>
          <c:max val="30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1" i="0" baseline="0" dirty="0"/>
                  <a:t>Elevation Angle </a:t>
                </a:r>
                <a:r>
                  <a:rPr lang="en-US" sz="1400" b="1" i="0" baseline="0" dirty="0" smtClean="0"/>
                  <a:t>of </a:t>
                </a:r>
                <a:r>
                  <a:rPr lang="en-US" sz="1400" b="1" i="0" baseline="0" dirty="0"/>
                  <a:t>Reception (degrees)</a:t>
                </a:r>
                <a:endParaRPr lang="en-US" sz="1400" dirty="0"/>
              </a:p>
            </c:rich>
          </c:tx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2272896"/>
        <c:crosses val="autoZero"/>
        <c:crossBetween val="midCat"/>
      </c:valAx>
      <c:valAx>
        <c:axId val="11227289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Relative Frequency</a:t>
                </a:r>
              </a:p>
            </c:rich>
          </c:tx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068108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9500557888445824"/>
          <c:y val="0.23625494049502926"/>
          <c:w val="0.11326564455879588"/>
          <c:h val="0.29160054738669267"/>
        </c:manualLayout>
      </c:layout>
      <c:spPr>
        <a:solidFill>
          <a:sysClr val="window" lastClr="FFFFFF"/>
        </a:solidFill>
        <a:ln>
          <a:solidFill>
            <a:srgbClr val="4F81BD"/>
          </a:solidFill>
        </a:ln>
      </c:sp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0C30365-2C11-4858-9DCC-7B52BDD2A6DE}" type="datetimeFigureOut">
              <a:rPr lang="en-US" smtClean="0"/>
              <a:pPr/>
              <a:t>8/4/2017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897818E-D187-4741-948D-49D46E990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Variations on a Dipole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239000" cy="762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63500" contourW="12700">
              <a:bevelT w="38100" h="38100"/>
              <a:extrusionClr>
                <a:schemeClr val="tx1">
                  <a:lumMod val="65000"/>
                  <a:lumOff val="35000"/>
                </a:schemeClr>
              </a:extrusionClr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r>
              <a:rPr lang="en-US" b="1" dirty="0" smtClean="0"/>
              <a:t>Antenna patterns are all about interference</a:t>
            </a:r>
          </a:p>
          <a:p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0669" y="5029200"/>
            <a:ext cx="17748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Gary </a:t>
            </a:r>
            <a:r>
              <a:rPr lang="en-US" b="1" dirty="0" err="1" smtClean="0"/>
              <a:t>Rondeau</a:t>
            </a:r>
            <a:r>
              <a:rPr lang="en-US" b="1" dirty="0" smtClean="0"/>
              <a:t> </a:t>
            </a:r>
          </a:p>
          <a:p>
            <a:pPr algn="ctr"/>
            <a:r>
              <a:rPr lang="en-US" b="1" dirty="0" smtClean="0"/>
              <a:t> </a:t>
            </a:r>
          </a:p>
          <a:p>
            <a:pPr algn="ctr"/>
            <a:r>
              <a:rPr lang="en-US" b="1" dirty="0" smtClean="0"/>
              <a:t>AF7NX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Antenna?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Transforms and electrical signal into a propagating electromagnetic wave OR vise versa.  - Transducer – goes both ways.</a:t>
            </a:r>
          </a:p>
          <a:p>
            <a:r>
              <a:rPr lang="en-US" dirty="0" smtClean="0"/>
              <a:t>TX and RX antennas have different jobs.</a:t>
            </a:r>
            <a:r>
              <a:rPr lang="en-US" dirty="0"/>
              <a:t> </a:t>
            </a:r>
            <a:r>
              <a:rPr lang="en-US" dirty="0" smtClean="0"/>
              <a:t> For TX want to generate as much propagated power, where you want it, as possible.  For RX want to have very good S/N for your received signal.  </a:t>
            </a:r>
          </a:p>
          <a:p>
            <a:r>
              <a:rPr lang="en-US" dirty="0" smtClean="0"/>
              <a:t>Impedance match – 50 </a:t>
            </a:r>
            <a:r>
              <a:rPr lang="el-GR" dirty="0" smtClean="0"/>
              <a:t>Ω</a:t>
            </a:r>
            <a:r>
              <a:rPr lang="en-US" dirty="0" smtClean="0"/>
              <a:t> radio to 377 </a:t>
            </a:r>
            <a:r>
              <a:rPr lang="el-GR" dirty="0" smtClean="0"/>
              <a:t>Ω</a:t>
            </a:r>
            <a:r>
              <a:rPr lang="en-US" dirty="0" smtClean="0"/>
              <a:t> free space EM wave.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put up?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resources do you have?</a:t>
            </a:r>
          </a:p>
          <a:p>
            <a:pPr marL="651510" indent="-514350">
              <a:buFont typeface="Courier New" pitchFamily="49" charset="0"/>
              <a:buChar char="o"/>
            </a:pPr>
            <a:r>
              <a:rPr lang="en-US" dirty="0" smtClean="0"/>
              <a:t>Trees ( I’ve got these)</a:t>
            </a:r>
          </a:p>
          <a:p>
            <a:pPr marL="651510" indent="-514350">
              <a:buFont typeface="Courier New" pitchFamily="49" charset="0"/>
              <a:buChar char="o"/>
            </a:pPr>
            <a:r>
              <a:rPr lang="en-US" dirty="0" smtClean="0"/>
              <a:t>Tall attic or barn for a fixed </a:t>
            </a:r>
            <a:r>
              <a:rPr lang="en-US" dirty="0" err="1" smtClean="0"/>
              <a:t>Yagi</a:t>
            </a:r>
            <a:endParaRPr lang="en-US" dirty="0" smtClean="0"/>
          </a:p>
          <a:p>
            <a:pPr marL="651510" indent="-514350">
              <a:buFont typeface="Courier New" pitchFamily="49" charset="0"/>
              <a:buChar char="o"/>
            </a:pPr>
            <a:r>
              <a:rPr lang="en-US" dirty="0" smtClean="0"/>
              <a:t>Average for a Beverage </a:t>
            </a:r>
          </a:p>
          <a:p>
            <a:pPr marL="651510" indent="-514350">
              <a:buFont typeface="Courier New" pitchFamily="49" charset="0"/>
              <a:buChar char="o"/>
            </a:pPr>
            <a:r>
              <a:rPr lang="en-US" dirty="0" smtClean="0"/>
              <a:t>Room for a tower &amp; stacked multi-element multi-band </a:t>
            </a:r>
            <a:r>
              <a:rPr lang="en-US" dirty="0" err="1" smtClean="0"/>
              <a:t>Yagis</a:t>
            </a:r>
            <a:r>
              <a:rPr lang="en-US" dirty="0" smtClean="0"/>
              <a:t> ($$$)!!</a:t>
            </a:r>
          </a:p>
          <a:p>
            <a:pPr marL="651510" indent="-514350">
              <a:buFont typeface="Courier New" pitchFamily="49" charset="0"/>
              <a:buChar char="o"/>
            </a:pPr>
            <a:endParaRPr lang="en-US" dirty="0" smtClean="0"/>
          </a:p>
          <a:p>
            <a:r>
              <a:rPr lang="en-US" dirty="0" smtClean="0"/>
              <a:t>Wires are flexible and inexpensive – nice if you have trees.</a:t>
            </a:r>
          </a:p>
          <a:p>
            <a:endParaRPr lang="en-US" dirty="0" smtClean="0"/>
          </a:p>
          <a:p>
            <a:r>
              <a:rPr lang="en-US" dirty="0" smtClean="0"/>
              <a:t>Buy or Build?  </a:t>
            </a:r>
          </a:p>
          <a:p>
            <a:endParaRPr lang="en-US" dirty="0" smtClean="0"/>
          </a:p>
          <a:p>
            <a:r>
              <a:rPr lang="en-US" dirty="0" smtClean="0"/>
              <a:t>Do you want DX and/or Regional reach?</a:t>
            </a:r>
          </a:p>
          <a:p>
            <a:endParaRPr lang="en-US" dirty="0" smtClean="0"/>
          </a:p>
          <a:p>
            <a:r>
              <a:rPr lang="en-US" dirty="0" smtClean="0"/>
              <a:t>What bands?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Resonant Wire Antennas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Works for both TX and RX</a:t>
            </a:r>
          </a:p>
          <a:p>
            <a:r>
              <a:rPr lang="en-US" dirty="0" smtClean="0"/>
              <a:t>Work well for coupling electical power into EM wave.  </a:t>
            </a:r>
          </a:p>
          <a:p>
            <a:r>
              <a:rPr lang="en-US" dirty="0" smtClean="0"/>
              <a:t>Waves on a wire – properties:</a:t>
            </a:r>
          </a:p>
          <a:p>
            <a:pPr lvl="1"/>
            <a:r>
              <a:rPr lang="en-US" dirty="0" smtClean="0"/>
              <a:t>No current at the ends of the wire.</a:t>
            </a:r>
          </a:p>
          <a:p>
            <a:pPr lvl="1"/>
            <a:r>
              <a:rPr lang="en-US" dirty="0" smtClean="0"/>
              <a:t> Impedance along the wire is </a:t>
            </a:r>
            <a:r>
              <a:rPr lang="en-US" i="1" dirty="0" smtClean="0">
                <a:latin typeface="Bookman Old Style" pitchFamily="18" charset="0"/>
                <a:ea typeface="Cambria Math" pitchFamily="18" charset="0"/>
                <a:cs typeface="Courier New" pitchFamily="49" charset="0"/>
              </a:rPr>
              <a:t>v/</a:t>
            </a:r>
            <a:r>
              <a:rPr lang="en-US" i="1" dirty="0" err="1" smtClean="0">
                <a:latin typeface="Bookman Old Style" pitchFamily="18" charset="0"/>
                <a:ea typeface="Cambria Math" pitchFamily="18" charset="0"/>
                <a:cs typeface="Courier New" pitchFamily="49" charset="0"/>
              </a:rPr>
              <a:t>i</a:t>
            </a:r>
            <a:endParaRPr lang="en-US" i="1" dirty="0" smtClean="0">
              <a:latin typeface="Bookman Old Style" pitchFamily="18" charset="0"/>
              <a:ea typeface="Cambria Math" pitchFamily="18" charset="0"/>
              <a:cs typeface="Courier New" pitchFamily="49" charset="0"/>
            </a:endParaRPr>
          </a:p>
          <a:p>
            <a:pPr lvl="1"/>
            <a:r>
              <a:rPr lang="en-US" dirty="0" smtClean="0"/>
              <a:t>Wire is both inductor and capacitor for the electrical activity on the wire.</a:t>
            </a:r>
            <a:endParaRPr lang="en-US" i="1" dirty="0" smtClean="0">
              <a:latin typeface="Bookman Old Style" pitchFamily="18" charset="0"/>
              <a:ea typeface="Cambria Math" pitchFamily="18" charset="0"/>
              <a:cs typeface="Courier New" pitchFamily="49" charset="0"/>
            </a:endParaRPr>
          </a:p>
          <a:p>
            <a:pPr lvl="1"/>
            <a:endParaRPr lang="en-US" i="1" dirty="0" smtClean="0">
              <a:latin typeface="Bookman Old Style" pitchFamily="18" charset="0"/>
              <a:ea typeface="Cambria Math" pitchFamily="18" charset="0"/>
              <a:cs typeface="Courier New" pitchFamily="49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A Wave on a wire</a:t>
            </a:r>
            <a:endParaRPr lang="en-US" dirty="0"/>
          </a:p>
        </p:txBody>
      </p:sp>
      <p:pic>
        <p:nvPicPr>
          <p:cNvPr id="4" name="Content Placeholder 3" descr="dipo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33343" b="33343"/>
          <a:stretch>
            <a:fillRect/>
          </a:stretch>
        </p:blipFill>
        <p:spPr>
          <a:xfrm>
            <a:off x="1752600" y="1066800"/>
            <a:ext cx="5907037" cy="2950986"/>
          </a:xfrm>
        </p:spPr>
      </p:pic>
      <p:sp>
        <p:nvSpPr>
          <p:cNvPr id="5" name="TextBox 4"/>
          <p:cNvSpPr txBox="1"/>
          <p:nvPr/>
        </p:nvSpPr>
        <p:spPr>
          <a:xfrm>
            <a:off x="3200400" y="4114800"/>
            <a:ext cx="449328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Ends of dipole are capacitive</a:t>
            </a:r>
          </a:p>
          <a:p>
            <a:endParaRPr lang="en-US" dirty="0"/>
          </a:p>
          <a:p>
            <a:r>
              <a:rPr lang="en-US" dirty="0" smtClean="0"/>
              <a:t>Center of dipole is inductive</a:t>
            </a:r>
          </a:p>
          <a:p>
            <a:endParaRPr lang="en-US" dirty="0"/>
          </a:p>
          <a:p>
            <a:r>
              <a:rPr lang="en-US" dirty="0" smtClean="0"/>
              <a:t>Impedance varies along the length of the wire</a:t>
            </a:r>
          </a:p>
          <a:p>
            <a:endParaRPr lang="en-US" dirty="0"/>
          </a:p>
          <a:p>
            <a:r>
              <a:rPr lang="en-US" dirty="0" smtClean="0"/>
              <a:t>Resonance </a:t>
            </a:r>
            <a:r>
              <a:rPr lang="en-US" dirty="0" smtClean="0">
                <a:sym typeface="Wingdings" pitchFamily="2" charset="2"/>
              </a:rPr>
              <a:t>    </a:t>
            </a:r>
            <a:r>
              <a:rPr lang="en-US" dirty="0" smtClean="0"/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/>
              <a:t> = n </a:t>
            </a:r>
            <a:r>
              <a:rPr lang="el-GR" sz="2400" dirty="0" smtClean="0">
                <a:latin typeface="Times New Roman"/>
                <a:cs typeface="Times New Roman"/>
              </a:rPr>
              <a:t>λ</a:t>
            </a:r>
            <a:r>
              <a:rPr lang="en-US" sz="2400" dirty="0" smtClean="0">
                <a:latin typeface="Times New Roman"/>
                <a:cs typeface="Times New Roman"/>
              </a:rPr>
              <a:t>/2 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5562600" cy="86836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The Dipole in </a:t>
            </a:r>
            <a:r>
              <a:rPr lang="en-US" dirty="0" err="1" smtClean="0"/>
              <a:t>Freespace</a:t>
            </a:r>
            <a:endParaRPr lang="en-US" dirty="0"/>
          </a:p>
        </p:txBody>
      </p:sp>
      <p:pic>
        <p:nvPicPr>
          <p:cNvPr id="4" name="Content Placeholder 3" descr="DipoleFreeSpacePatte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218" y="0"/>
            <a:ext cx="8232708" cy="6837744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8382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Dipole in Free Space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perfect ground assumption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Can’t have E-fields along conductive surface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Images</a:t>
            </a:r>
            <a:r>
              <a:rPr lang="en-US" dirty="0" smtClean="0"/>
              <a:t> help to understand antennas over ground.   A mirror reflects left to right, but stays the same up and down.  (Why!?!)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ipoles Over Ground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128" y="990601"/>
            <a:ext cx="8056573" cy="5486399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dirty="0" smtClean="0"/>
              <a:t>Ground Images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polegroundinterfere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49384"/>
            <a:ext cx="8468376" cy="5908616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Interference from Ground Image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6781800" cy="71596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Dipole Over Perfect Ground ½ </a:t>
            </a:r>
            <a:r>
              <a:rPr lang="el-GR" sz="3200" dirty="0" smtClean="0"/>
              <a:t>λ</a:t>
            </a:r>
            <a:r>
              <a:rPr lang="en-US" sz="3200" dirty="0" smtClean="0"/>
              <a:t> High</a:t>
            </a:r>
            <a:endParaRPr lang="en-US" sz="3200" dirty="0"/>
          </a:p>
        </p:txBody>
      </p:sp>
      <p:pic>
        <p:nvPicPr>
          <p:cNvPr id="4" name="Content Placeholder 3" descr="DipoleOverGroundPatte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0"/>
            <a:ext cx="8276618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274638"/>
            <a:ext cx="8077200" cy="944562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Dipole </a:t>
            </a:r>
            <a:r>
              <a:rPr kumimoji="0" lang="el-GR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λ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/2 above Perfect Ground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6248400" cy="71596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dirty="0" smtClean="0"/>
              <a:t>Dipole ½ </a:t>
            </a:r>
            <a:r>
              <a:rPr lang="el-GR" sz="3200" dirty="0" smtClean="0"/>
              <a:t>λ</a:t>
            </a:r>
            <a:r>
              <a:rPr lang="en-US" sz="3200" dirty="0" smtClean="0"/>
              <a:t> Over Real Ground</a:t>
            </a:r>
            <a:endParaRPr lang="en-US" sz="3200" dirty="0"/>
          </a:p>
        </p:txBody>
      </p:sp>
      <p:pic>
        <p:nvPicPr>
          <p:cNvPr id="4" name="Content Placeholder 3" descr="DipoleOverRealGroundPatte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0"/>
            <a:ext cx="8237667" cy="6858000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Dipole </a:t>
            </a:r>
            <a:r>
              <a:rPr kumimoji="0" lang="el-GR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λ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/2 above Real Ground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Horizontal Dipoles - Height 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a null at the horizon!</a:t>
            </a:r>
          </a:p>
          <a:p>
            <a:r>
              <a:rPr lang="en-US" dirty="0" smtClean="0"/>
              <a:t>For low antennas &lt; ½ </a:t>
            </a:r>
            <a:r>
              <a:rPr lang="el-GR" dirty="0" smtClean="0"/>
              <a:t>λ</a:t>
            </a:r>
            <a:r>
              <a:rPr lang="en-US" dirty="0" smtClean="0"/>
              <a:t> high, the positive interference moves skyward.  Sky warmers and NVIS (Near Vertical Incidence Sky-wave) antennas.</a:t>
            </a:r>
          </a:p>
          <a:p>
            <a:r>
              <a:rPr lang="en-US" dirty="0" smtClean="0"/>
              <a:t>Elevation angle of first lobe gets closer to the horizon as the antenna goes up.</a:t>
            </a:r>
          </a:p>
          <a:p>
            <a:r>
              <a:rPr lang="en-US" dirty="0" smtClean="0"/>
              <a:t>You get more lobes as you go up.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Horz</a:t>
            </a:r>
            <a:r>
              <a:rPr lang="en-US" dirty="0" smtClean="0"/>
              <a:t>. Dipole Gain at 8</a:t>
            </a:r>
            <a:r>
              <a:rPr lang="en-US" dirty="0" smtClean="0">
                <a:latin typeface="Times New Roman"/>
                <a:cs typeface="Times New Roman"/>
              </a:rPr>
              <a:t>° -</a:t>
            </a:r>
            <a:r>
              <a:rPr lang="en-US" dirty="0" err="1" smtClean="0">
                <a:latin typeface="Times New Roman"/>
                <a:cs typeface="Times New Roman"/>
              </a:rPr>
              <a:t>vs</a:t>
            </a:r>
            <a:r>
              <a:rPr lang="en-US" dirty="0" smtClean="0">
                <a:latin typeface="Times New Roman"/>
                <a:cs typeface="Times New Roman"/>
              </a:rPr>
              <a:t>- Height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3716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5638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Height in Feet for 20m Dipole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828800"/>
            <a:ext cx="6172200" cy="6096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200" dirty="0" smtClean="0"/>
              <a:t>Dipole 3</a:t>
            </a:r>
            <a:r>
              <a:rPr lang="el-GR" sz="3200" dirty="0" smtClean="0"/>
              <a:t>λ</a:t>
            </a:r>
            <a:r>
              <a:rPr lang="en-US" sz="3200" dirty="0" smtClean="0"/>
              <a:t>/2 High Over Real Ground</a:t>
            </a:r>
            <a:endParaRPr lang="en-US" sz="3200" dirty="0"/>
          </a:p>
        </p:txBody>
      </p:sp>
      <p:pic>
        <p:nvPicPr>
          <p:cNvPr id="4" name="Content Placeholder 3" descr="DipoleOverRealGroundPattern3over2Lamb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257097" cy="6858001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11430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Dipole 3</a:t>
            </a:r>
            <a:r>
              <a:rPr kumimoji="0" lang="el-GR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λ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/2 Above </a:t>
            </a: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+mj-ea"/>
                <a:cs typeface="Times New Roman"/>
              </a:rPr>
              <a:t>R</a:t>
            </a:r>
            <a:r>
              <a:rPr kumimoji="0" lang="en-US" sz="4100" b="1" i="0" u="none" strike="noStrike" kern="1200" cap="none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eal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 Ground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Verticals?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Azimuthally Symmetric  </a:t>
            </a:r>
          </a:p>
          <a:p>
            <a:r>
              <a:rPr lang="en-US" dirty="0" smtClean="0"/>
              <a:t>Ground image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Adds</a:t>
            </a:r>
            <a:r>
              <a:rPr lang="en-US" dirty="0" smtClean="0"/>
              <a:t> at the Horizon</a:t>
            </a:r>
          </a:p>
          <a:p>
            <a:r>
              <a:rPr lang="en-US" dirty="0" smtClean="0"/>
              <a:t>No propagation perfectly upward</a:t>
            </a:r>
          </a:p>
          <a:p>
            <a:endParaRPr lang="en-US" dirty="0" smtClean="0"/>
          </a:p>
          <a:p>
            <a:r>
              <a:rPr lang="en-US" dirty="0" smtClean="0"/>
              <a:t>Ground plane ¼ wave antenna (radials)</a:t>
            </a:r>
          </a:p>
          <a:p>
            <a:endParaRPr lang="en-US" dirty="0" smtClean="0"/>
          </a:p>
          <a:p>
            <a:r>
              <a:rPr lang="en-US" dirty="0" smtClean="0"/>
              <a:t>Raised vertical dipole antenna (no radials)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096000" cy="762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dirty="0" smtClean="0"/>
              <a:t>¼ </a:t>
            </a:r>
            <a:r>
              <a:rPr lang="el-GR" sz="3200" dirty="0" smtClean="0"/>
              <a:t>λ</a:t>
            </a:r>
            <a:r>
              <a:rPr lang="en-US" sz="3200" dirty="0" smtClean="0"/>
              <a:t> Vertical – Perfect Ground</a:t>
            </a:r>
            <a:endParaRPr lang="en-US" sz="3200" dirty="0"/>
          </a:p>
        </p:txBody>
      </p:sp>
      <p:pic>
        <p:nvPicPr>
          <p:cNvPr id="4" name="Content Placeholder 3" descr="VerticalPrefectGroundPatte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-40667"/>
            <a:ext cx="8312529" cy="6898667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λ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/4 Vertical -- Perfect Ground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EM Waves Propagate?</a:t>
            </a:r>
            <a:endParaRPr lang="en-US" dirty="0"/>
          </a:p>
        </p:txBody>
      </p:sp>
      <p:sp>
        <p:nvSpPr>
          <p:cNvPr id="1026" name="AutoShape 2" descr="Image resul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43400" y="1295400"/>
            <a:ext cx="480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Charges give rise to Electric fields</a:t>
            </a:r>
          </a:p>
          <a:p>
            <a:endParaRPr lang="en-US" sz="2400" dirty="0" smtClean="0"/>
          </a:p>
          <a:p>
            <a:r>
              <a:rPr lang="en-US" sz="2400" dirty="0" smtClean="0"/>
              <a:t>There are no Magnetic monopoles</a:t>
            </a:r>
          </a:p>
          <a:p>
            <a:endParaRPr lang="en-US" sz="2400" dirty="0" smtClean="0"/>
          </a:p>
          <a:p>
            <a:r>
              <a:rPr lang="en-US" sz="2400" dirty="0" smtClean="0"/>
              <a:t>Changing magnetic fields make electric fields in a curly way.</a:t>
            </a:r>
          </a:p>
          <a:p>
            <a:endParaRPr lang="en-US" sz="2400" dirty="0" smtClean="0"/>
          </a:p>
          <a:p>
            <a:r>
              <a:rPr lang="en-US" sz="2400" dirty="0" smtClean="0"/>
              <a:t>Changing electric fields and currents make magnetic field in a curly way.</a:t>
            </a: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228600" y="1295400"/>
            <a:ext cx="4089400" cy="3505200"/>
            <a:chOff x="152400" y="1524000"/>
            <a:chExt cx="4089400" cy="3505200"/>
          </a:xfrm>
        </p:grpSpPr>
        <p:pic>
          <p:nvPicPr>
            <p:cNvPr id="5" name="Picture 4" descr="Maxwell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1524000"/>
              <a:ext cx="4089400" cy="3505200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1752600" y="4343400"/>
              <a:ext cx="609600" cy="533400"/>
            </a:xfrm>
            <a:prstGeom prst="line">
              <a:avLst/>
            </a:prstGeom>
            <a:ln w="635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752600" y="4343400"/>
              <a:ext cx="685800" cy="533400"/>
            </a:xfrm>
            <a:prstGeom prst="line">
              <a:avLst/>
            </a:prstGeom>
            <a:ln w="635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685800" y="51054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In free space there is no current (J=0) and EM wave comes from last two equations.  But where the wave meets the ground you will drive currents!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9342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200" dirty="0" smtClean="0"/>
              <a:t>¼ </a:t>
            </a:r>
            <a:r>
              <a:rPr lang="el-GR" sz="3200" dirty="0" smtClean="0"/>
              <a:t>λ</a:t>
            </a:r>
            <a:r>
              <a:rPr lang="en-US" sz="3200" dirty="0" smtClean="0"/>
              <a:t> Vertical w/ 20 Radials - Real Ground</a:t>
            </a:r>
            <a:endParaRPr lang="en-US" sz="3200" dirty="0"/>
          </a:p>
        </p:txBody>
      </p:sp>
      <p:pic>
        <p:nvPicPr>
          <p:cNvPr id="4" name="Content Placeholder 3" descr="Vertical20RadialsRealGroundPatte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-52914"/>
            <a:ext cx="8305800" cy="688474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2286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λ</a:t>
            </a:r>
            <a:r>
              <a:rPr kumimoji="0" lang="en-US" sz="36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/4 Vertical –</a:t>
            </a:r>
            <a:r>
              <a:rPr kumimoji="0" lang="en-US" sz="36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 20 Radials, Real </a:t>
            </a:r>
            <a:r>
              <a:rPr kumimoji="0" lang="en-US" sz="36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Ground</a:t>
            </a:r>
            <a:endParaRPr kumimoji="0" lang="en-US" sz="36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the Power Going?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NEC simulations can tell us losses.  </a:t>
            </a:r>
          </a:p>
          <a:p>
            <a:pPr>
              <a:buNone/>
            </a:pPr>
            <a:r>
              <a:rPr lang="en-US" dirty="0" smtClean="0"/>
              <a:t>          (assume perfect antenna conductors)</a:t>
            </a:r>
          </a:p>
          <a:p>
            <a:r>
              <a:rPr lang="en-US" dirty="0" smtClean="0"/>
              <a:t>Over Perfect Ground 100% of energy in EM wave for both Horizontal and Vertical cases.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Horz</a:t>
            </a:r>
            <a:r>
              <a:rPr lang="en-US" dirty="0" smtClean="0"/>
              <a:t>. Dipole, </a:t>
            </a:r>
            <a:r>
              <a:rPr lang="el-GR" dirty="0" smtClean="0"/>
              <a:t>λ</a:t>
            </a:r>
            <a:r>
              <a:rPr lang="en-US" dirty="0" smtClean="0"/>
              <a:t>/2 high with “Real Ground”:  75%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Vertical w/20 radial and “Real Ground”:  43%</a:t>
            </a:r>
          </a:p>
          <a:p>
            <a:endParaRPr lang="en-US" dirty="0" smtClean="0"/>
          </a:p>
          <a:p>
            <a:r>
              <a:rPr lang="en-US" dirty="0" smtClean="0"/>
              <a:t>If you aim the EM wave at resistive ground you will get losses.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342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Elevation Angles - LOCAL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838200"/>
          <a:ext cx="9144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Elevation Angles - DX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838200"/>
          <a:ext cx="91440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DX Conundrum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How to get low elevation angles without heating the ground plane or throwing away energy into wasted sky modes.</a:t>
            </a:r>
          </a:p>
          <a:p>
            <a:r>
              <a:rPr lang="en-US" dirty="0" smtClean="0"/>
              <a:t>High dipoles (wasted sky modes)</a:t>
            </a:r>
          </a:p>
          <a:p>
            <a:r>
              <a:rPr lang="en-US" dirty="0" err="1" smtClean="0"/>
              <a:t>Yagi</a:t>
            </a:r>
            <a:r>
              <a:rPr lang="en-US" dirty="0" smtClean="0"/>
              <a:t>  (can’t beat a tower and a beam!  $$$)</a:t>
            </a:r>
          </a:p>
          <a:p>
            <a:r>
              <a:rPr lang="en-US" dirty="0" smtClean="0"/>
              <a:t>Elevated Vertical Antennas</a:t>
            </a:r>
          </a:p>
          <a:p>
            <a:r>
              <a:rPr lang="en-US" dirty="0" smtClean="0"/>
              <a:t>Other Multi-Element Antennas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Elevated Vertical Dipole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Pros:</a:t>
            </a:r>
          </a:p>
          <a:p>
            <a:r>
              <a:rPr lang="en-US" dirty="0" smtClean="0"/>
              <a:t>No radials!</a:t>
            </a:r>
          </a:p>
          <a:p>
            <a:r>
              <a:rPr lang="en-US" dirty="0" smtClean="0"/>
              <a:t>Good efficiency</a:t>
            </a:r>
          </a:p>
          <a:p>
            <a:r>
              <a:rPr lang="en-US" dirty="0" smtClean="0"/>
              <a:t>Low angle  Pattern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Cons:</a:t>
            </a:r>
          </a:p>
          <a:p>
            <a:r>
              <a:rPr lang="en-US" dirty="0" smtClean="0"/>
              <a:t>Tall – needs a tree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Plans:  see AF7NX  at  qrz.com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934200" cy="79216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200" dirty="0" smtClean="0"/>
              <a:t>Elevated Vertical Dipole (70 ft. for 20 m)</a:t>
            </a:r>
            <a:endParaRPr lang="en-US" sz="3200" dirty="0"/>
          </a:p>
        </p:txBody>
      </p:sp>
      <p:pic>
        <p:nvPicPr>
          <p:cNvPr id="4" name="Content Placeholder 3" descr="Elevated vertical dipo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534400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 fontScale="9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Elevated Vertical Dipole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20m -- 70 ft. up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265238"/>
          </a:xfrm>
        </p:spPr>
        <p:txBody>
          <a:bodyPr>
            <a:normAutofit/>
          </a:bodyPr>
          <a:lstStyle/>
          <a:p>
            <a:r>
              <a:rPr lang="en-US" dirty="0" smtClean="0"/>
              <a:t>Vert. Dipole Gain at 8° -</a:t>
            </a:r>
            <a:r>
              <a:rPr lang="en-US" dirty="0" err="1" smtClean="0"/>
              <a:t>vs</a:t>
            </a:r>
            <a:r>
              <a:rPr lang="en-US" dirty="0" smtClean="0"/>
              <a:t>- Height</a:t>
            </a:r>
            <a:endParaRPr lang="en-US" dirty="0"/>
          </a:p>
        </p:txBody>
      </p:sp>
      <p:pic>
        <p:nvPicPr>
          <p:cNvPr id="4" name="Content Placeholder 3" descr="gainvsheight8degre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371600"/>
            <a:ext cx="7391400" cy="4352925"/>
          </a:xfrm>
        </p:spPr>
      </p:pic>
      <p:sp>
        <p:nvSpPr>
          <p:cNvPr id="5" name="TextBox 4"/>
          <p:cNvSpPr txBox="1"/>
          <p:nvPr/>
        </p:nvSpPr>
        <p:spPr>
          <a:xfrm>
            <a:off x="2133600" y="57150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Top Height in Feet for 20m Vertical Dipole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Long Wires and Multi-Band Antennas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Harmonics on the wires</a:t>
            </a:r>
          </a:p>
          <a:p>
            <a:r>
              <a:rPr lang="en-US" dirty="0" smtClean="0"/>
              <a:t>Spacing of the ham bands helps (sort-of)</a:t>
            </a:r>
          </a:p>
          <a:p>
            <a:r>
              <a:rPr lang="en-US" dirty="0" smtClean="0"/>
              <a:t>Many tricks to make them all resonant and able to be matched to the feed line.</a:t>
            </a:r>
          </a:p>
          <a:p>
            <a:r>
              <a:rPr lang="en-US" dirty="0" smtClean="0"/>
              <a:t>Many compromises!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Modes structures of higher harmonics generate predictable patterns.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562600" cy="7620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Second Harmonic</a:t>
            </a:r>
            <a:endParaRPr lang="en-US" dirty="0"/>
          </a:p>
        </p:txBody>
      </p:sp>
      <p:pic>
        <p:nvPicPr>
          <p:cNvPr id="6" name="Content Placeholder 5" descr="2ndHarmon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402836" cy="685800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Second Harmonic </a:t>
            </a:r>
            <a:r>
              <a:rPr kumimoji="0" lang="el-GR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λ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/2 High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4267200" cy="6096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Third Harmonic</a:t>
            </a:r>
            <a:endParaRPr lang="en-US" dirty="0"/>
          </a:p>
        </p:txBody>
      </p:sp>
      <p:pic>
        <p:nvPicPr>
          <p:cNvPr id="4" name="Content Placeholder 3" descr="3rdHarmon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28600"/>
            <a:ext cx="8410729" cy="6835954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Third Harmonic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8"/>
            <a:ext cx="4343400" cy="63976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Fourth Harmonic</a:t>
            </a:r>
            <a:endParaRPr lang="en-US" dirty="0"/>
          </a:p>
        </p:txBody>
      </p:sp>
      <p:pic>
        <p:nvPicPr>
          <p:cNvPr id="4" name="Content Placeholder 3" descr="4th Harmon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491613" cy="6894899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Fourth Harmonic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5257800" cy="79216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 Harmonic Up 1 </a:t>
            </a:r>
            <a:r>
              <a:rPr lang="el-GR" dirty="0" smtClean="0"/>
              <a:t>λ</a:t>
            </a:r>
            <a:endParaRPr lang="en-US" dirty="0"/>
          </a:p>
        </p:txBody>
      </p:sp>
      <p:pic>
        <p:nvPicPr>
          <p:cNvPr id="4" name="Content Placeholder 3" descr="4th Harmonic One Lambda U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"/>
            <a:ext cx="8469474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Fourth Harmonic Up</a:t>
            </a:r>
            <a:r>
              <a:rPr kumimoji="0" lang="en-US" sz="41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1 x </a:t>
            </a:r>
            <a:r>
              <a:rPr kumimoji="0" lang="el-GR" sz="41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λ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Multi-Band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Ham bands are harmonic (sort of) so multiple bands can be resonant on the same piece of wire.</a:t>
            </a:r>
          </a:p>
          <a:p>
            <a:r>
              <a:rPr lang="en-US" dirty="0" smtClean="0"/>
              <a:t>“Broadside” to the wire doesn’t apply to higher harmonics. </a:t>
            </a:r>
          </a:p>
          <a:p>
            <a:r>
              <a:rPr lang="en-US" dirty="0" smtClean="0"/>
              <a:t>Harmonic interference can give you strong lobes!</a:t>
            </a:r>
          </a:p>
          <a:p>
            <a:r>
              <a:rPr lang="en-US" dirty="0" smtClean="0"/>
              <a:t>But aiming is important.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848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467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“Pizza” Map with Antenna Pattern Overlay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Fitting Waves on a Wire</a:t>
            </a:r>
            <a:endParaRPr lang="en-US" sz="3600" dirty="0"/>
          </a:p>
        </p:txBody>
      </p:sp>
      <p:pic>
        <p:nvPicPr>
          <p:cNvPr id="4" name="Content Placeholder 3" descr="WavesOnWi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735462"/>
            <a:ext cx="8458200" cy="6023401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Harmonics on Verticals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1295400"/>
            <a:ext cx="3657600" cy="3505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3600" dirty="0" smtClean="0"/>
              <a:t>     Any guesses?</a:t>
            </a:r>
            <a:endParaRPr lang="en-US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5715000"/>
            <a:ext cx="4419600" cy="7620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5/8 </a:t>
            </a:r>
            <a:r>
              <a:rPr lang="el-GR" dirty="0" smtClean="0"/>
              <a:t>λ</a:t>
            </a:r>
            <a:r>
              <a:rPr lang="en-US" dirty="0" smtClean="0"/>
              <a:t> Vertical</a:t>
            </a:r>
            <a:endParaRPr lang="en-US" dirty="0"/>
          </a:p>
        </p:txBody>
      </p:sp>
      <p:pic>
        <p:nvPicPr>
          <p:cNvPr id="4" name="Content Placeholder 3" descr="58wavepatte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419900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4114800" cy="1265238"/>
          </a:xfrm>
          <a:prstGeom prst="rect">
            <a:avLst/>
          </a:prstGeom>
        </p:spPr>
        <p:txBody>
          <a:bodyPr vert="horz" anchor="ctr">
            <a:normAutofit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5/8 Wave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Vertical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371600"/>
            <a:ext cx="6096000" cy="71596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Full Wave Elevated Vertical</a:t>
            </a:r>
            <a:endParaRPr lang="en-US" dirty="0"/>
          </a:p>
        </p:txBody>
      </p:sp>
      <p:pic>
        <p:nvPicPr>
          <p:cNvPr id="4" name="Content Placeholder 3" descr="Fullwave elevated Vert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-12735"/>
            <a:ext cx="8381999" cy="687662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152400"/>
            <a:ext cx="3886200" cy="20574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Full Wave</a:t>
            </a:r>
            <a:r>
              <a:rPr kumimoji="0" lang="en-U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Elevated Vertical</a:t>
            </a:r>
            <a:endParaRPr kumimoji="0" lang="en-U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609602"/>
          <a:ext cx="9144000" cy="6216038"/>
        </p:xfrm>
        <a:graphic>
          <a:graphicData uri="http://schemas.openxmlformats.org/drawingml/2006/table">
            <a:tbl>
              <a:tblPr/>
              <a:tblGrid>
                <a:gridCol w="2690746"/>
                <a:gridCol w="874250"/>
                <a:gridCol w="815965"/>
                <a:gridCol w="1201283"/>
                <a:gridCol w="647591"/>
                <a:gridCol w="1085365"/>
                <a:gridCol w="1828800"/>
              </a:tblGrid>
              <a:tr h="6967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Gain 30°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Gain 8°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Azimuthal Coverage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RDF (dB)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Top Height           for 20 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Comments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Dipole at λ/2 High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7.2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2X  60° lobes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8.5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 m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Pretty good regional coverage.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4th Harmonic Wire at  λ High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~ 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7.6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4X  25° lobes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 m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Pretty good DX if aimed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where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you want it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.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λ/4 Ground Plane Antenna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1.5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-2.9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360°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 m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5/8 λ  Ground Plane Antenna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~ 0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~ 0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360°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5.25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12.5 m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Elevated Dipole top 1 λ High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1.4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0.6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360°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5.3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 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5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Elevated Dipole top  2λ High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~ 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4.2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360°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6.5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 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Pretty good DX all around</a:t>
                      </a: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Elevated Full Wave Vertical  λ High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2.6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-9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360°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6.3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 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Good regional - Lousy DX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Elevated Collinear Dipole 2λ High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~ -5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4.9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dBi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360°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8.1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 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My Experiments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Elevated Collinear Dipole 2λ High Tilted 6°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~ -5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5.2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&gt;180°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8.4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 m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My Experiments</a:t>
                      </a: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 El Yagi at  λ/2 High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5.8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1X  60° lobes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 m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 El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Yagi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at  λ  High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~0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11.1 dBi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1X  60° lobes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14.2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20 m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Why you want a beam!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627" marR="466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Antenna Comparisons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is a dB worth?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dB doubles your radio’s output and sensitivity.</a:t>
            </a:r>
          </a:p>
          <a:p>
            <a:r>
              <a:rPr lang="en-US" dirty="0" smtClean="0"/>
              <a:t>10 dB makes your 100W rig as good as a 1kW rig for TX.  </a:t>
            </a:r>
          </a:p>
          <a:p>
            <a:r>
              <a:rPr lang="en-US" dirty="0" smtClean="0"/>
              <a:t>10dB will triple the possible reception area under marginal conditions. (assumes 1/r</a:t>
            </a:r>
            <a:r>
              <a:rPr lang="en-US" baseline="30000" dirty="0" smtClean="0"/>
              <a:t>2</a:t>
            </a:r>
            <a:r>
              <a:rPr lang="en-US" dirty="0" smtClean="0"/>
              <a:t> intensity for radiation bounded by ionosphere.)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Wires for HF antennas is a common practice.  Knowing what you should expect from the radiation patterns for waves on your wires will help you choose what will work best for your needs.</a:t>
            </a:r>
          </a:p>
          <a:p>
            <a:r>
              <a:rPr lang="en-US" dirty="0" smtClean="0"/>
              <a:t>The principles of interference can lend insight into what to expect from a wire antenna.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8292</TotalTime>
  <Words>1263</Words>
  <Application>Microsoft Office PowerPoint</Application>
  <PresentationFormat>On-screen Show (4:3)</PresentationFormat>
  <Paragraphs>241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Apex</vt:lpstr>
      <vt:lpstr>Variations on a Dipole</vt:lpstr>
      <vt:lpstr>What is an Antenna?</vt:lpstr>
      <vt:lpstr>What to put up?</vt:lpstr>
      <vt:lpstr>Resonant Wire Antennas</vt:lpstr>
      <vt:lpstr>A Wave on a wire</vt:lpstr>
      <vt:lpstr>The Dipole in Freespace</vt:lpstr>
      <vt:lpstr>Ground</vt:lpstr>
      <vt:lpstr>Ground Images</vt:lpstr>
      <vt:lpstr>Interference from Ground Image</vt:lpstr>
      <vt:lpstr>Dipole Over Perfect Ground ½ λ High</vt:lpstr>
      <vt:lpstr>Dipole ½ λ Over Real Ground</vt:lpstr>
      <vt:lpstr>Horizontal Dipoles - Height Scaling</vt:lpstr>
      <vt:lpstr>Horz. Dipole Gain at 8° -vs- Height</vt:lpstr>
      <vt:lpstr>Dipole 3λ/2 High Over Real Ground</vt:lpstr>
      <vt:lpstr>What about Verticals?</vt:lpstr>
      <vt:lpstr>¼ λ Vertical – Perfect Ground</vt:lpstr>
      <vt:lpstr>How do EM Waves Propagate?</vt:lpstr>
      <vt:lpstr>¼ λ Vertical w/ 20 Radials - Real Ground</vt:lpstr>
      <vt:lpstr>Where is the Power Going?</vt:lpstr>
      <vt:lpstr>Elevation Angles - LOCAL</vt:lpstr>
      <vt:lpstr>Elevation Angles - DX</vt:lpstr>
      <vt:lpstr>The DX Conundrum</vt:lpstr>
      <vt:lpstr>Elevated Vertical Dipole</vt:lpstr>
      <vt:lpstr>Elevated Vertical Dipole (70 ft. for 20 m)</vt:lpstr>
      <vt:lpstr>Vert. Dipole Gain at 8° -vs- Height</vt:lpstr>
      <vt:lpstr>Long Wires and Multi-Band Antennas</vt:lpstr>
      <vt:lpstr>Second Harmonic</vt:lpstr>
      <vt:lpstr>Third Harmonic</vt:lpstr>
      <vt:lpstr>Fourth Harmonic</vt:lpstr>
      <vt:lpstr>4th  Harmonic Up 1 λ</vt:lpstr>
      <vt:lpstr>Multi-Band Wires</vt:lpstr>
      <vt:lpstr>“Pizza” Map with Antenna Pattern Overlay</vt:lpstr>
      <vt:lpstr>Fitting Waves on a Wire</vt:lpstr>
      <vt:lpstr>Harmonics on Verticals</vt:lpstr>
      <vt:lpstr>5/8 λ Vertical</vt:lpstr>
      <vt:lpstr>Full Wave Elevated Vertical</vt:lpstr>
      <vt:lpstr>Antenna Comparisons</vt:lpstr>
      <vt:lpstr>How much is a dB worth?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 Wire Antennas</dc:title>
  <dc:creator>Gary</dc:creator>
  <cp:lastModifiedBy>Gary</cp:lastModifiedBy>
  <cp:revision>190</cp:revision>
  <dcterms:created xsi:type="dcterms:W3CDTF">2016-11-24T21:06:43Z</dcterms:created>
  <dcterms:modified xsi:type="dcterms:W3CDTF">2017-08-05T04:54:37Z</dcterms:modified>
</cp:coreProperties>
</file>