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1" r:id="rId3"/>
    <p:sldMasterId id="2147483703" r:id="rId4"/>
    <p:sldMasterId id="2147483711" r:id="rId5"/>
    <p:sldMasterId id="2147483723" r:id="rId6"/>
    <p:sldMasterId id="2147483731" r:id="rId7"/>
  </p:sldMasterIdLst>
  <p:notesMasterIdLst>
    <p:notesMasterId r:id="rId53"/>
  </p:notesMasterIdLst>
  <p:sldIdLst>
    <p:sldId id="256" r:id="rId8"/>
    <p:sldId id="301" r:id="rId9"/>
    <p:sldId id="257" r:id="rId10"/>
    <p:sldId id="278" r:id="rId11"/>
    <p:sldId id="267" r:id="rId12"/>
    <p:sldId id="259" r:id="rId13"/>
    <p:sldId id="260" r:id="rId14"/>
    <p:sldId id="261" r:id="rId15"/>
    <p:sldId id="262" r:id="rId16"/>
    <p:sldId id="265" r:id="rId17"/>
    <p:sldId id="263" r:id="rId18"/>
    <p:sldId id="298" r:id="rId19"/>
    <p:sldId id="270" r:id="rId20"/>
    <p:sldId id="271" r:id="rId21"/>
    <p:sldId id="264" r:id="rId22"/>
    <p:sldId id="287" r:id="rId23"/>
    <p:sldId id="266" r:id="rId24"/>
    <p:sldId id="268" r:id="rId25"/>
    <p:sldId id="269" r:id="rId26"/>
    <p:sldId id="272" r:id="rId27"/>
    <p:sldId id="273" r:id="rId28"/>
    <p:sldId id="274" r:id="rId29"/>
    <p:sldId id="276" r:id="rId30"/>
    <p:sldId id="277" r:id="rId31"/>
    <p:sldId id="300" r:id="rId32"/>
    <p:sldId id="279" r:id="rId33"/>
    <p:sldId id="280" r:id="rId34"/>
    <p:sldId id="281" r:id="rId35"/>
    <p:sldId id="282" r:id="rId36"/>
    <p:sldId id="283" r:id="rId37"/>
    <p:sldId id="284" r:id="rId38"/>
    <p:sldId id="288" r:id="rId39"/>
    <p:sldId id="285" r:id="rId40"/>
    <p:sldId id="286" r:id="rId41"/>
    <p:sldId id="275" r:id="rId42"/>
    <p:sldId id="289" r:id="rId43"/>
    <p:sldId id="290" r:id="rId44"/>
    <p:sldId id="291" r:id="rId45"/>
    <p:sldId id="292" r:id="rId46"/>
    <p:sldId id="293" r:id="rId47"/>
    <p:sldId id="295" r:id="rId48"/>
    <p:sldId id="297" r:id="rId49"/>
    <p:sldId id="296" r:id="rId50"/>
    <p:sldId id="299" r:id="rId51"/>
    <p:sldId id="294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2202E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47" autoAdjust="0"/>
    <p:restoredTop sz="94660"/>
  </p:normalViewPr>
  <p:slideViewPr>
    <p:cSldViewPr>
      <p:cViewPr varScale="1">
        <p:scale>
          <a:sx n="95" d="100"/>
          <a:sy n="95" d="100"/>
        </p:scale>
        <p:origin x="-90" y="-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B917D-B82F-49EC-8A40-2E0310E40D37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A6206-9856-48BD-A67A-ADA77C93E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6206-9856-48BD-A67A-ADA77C93EAE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6206-9856-48BD-A67A-ADA77C93EAE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SI Full Color_White B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3079366" cy="15428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459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1025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155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1823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6263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207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SI Full Color_White B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5200" y="152400"/>
            <a:ext cx="1672951" cy="838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6579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880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7326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5457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1632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/>
          </p:cNvSpPr>
          <p:nvPr/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Century Gothic" pitchFamily="34" charset="0"/>
                <a:cs typeface="+mn-cs"/>
              </a:rPr>
              <a:t>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4644" y="2667002"/>
            <a:ext cx="5813156" cy="1470025"/>
          </a:xfrm>
        </p:spPr>
        <p:txBody>
          <a:bodyPr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 descr="ASI Full Color_White B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9156" y="3014420"/>
            <a:ext cx="3079366" cy="15428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1737647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Gradient Ba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68680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05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Confidential</a:t>
            </a:r>
          </a:p>
        </p:txBody>
      </p:sp>
    </p:spTree>
    <p:extLst>
      <p:ext uri="{BB962C8B-B14F-4D97-AF65-F5344CB8AC3E}">
        <p14:creationId xmlns="" xmlns:p14="http://schemas.microsoft.com/office/powerpoint/2010/main" val="217337767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Gradient Ba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68680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22313" y="15113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05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2B11D-C571-4869-B526-2EDC8FD01596}" type="datetime1">
              <a:rPr lang="en-US" smtClean="0"/>
              <a:pPr/>
              <a:t>2/6/2025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309632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05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ED3AA-8BBA-46A6-9018-6C66E37A7F66}" type="datetime1">
              <a:rPr lang="en-US" smtClean="0"/>
              <a:pPr/>
              <a:t>2/6/2025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65574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05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7B7FA-0FBD-4CC5-92E5-08759D1D6C67}" type="datetime1">
              <a:rPr lang="en-US" smtClean="0"/>
              <a:pPr/>
              <a:t>2/6/2025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41064320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88C3D7-0170-4D4F-B1B3-D89C20AE7CBE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9459895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SI Full Color_White B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3079366" cy="15428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4598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10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1556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1823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62635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2078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SI Full Color_White B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5200" y="152400"/>
            <a:ext cx="1672951" cy="838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6579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8801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73263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54574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16326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/>
          </p:cNvSpPr>
          <p:nvPr/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Century Gothic" pitchFamily="34" charset="0"/>
                <a:cs typeface="+mn-cs"/>
              </a:rPr>
              <a:t>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4644" y="2667002"/>
            <a:ext cx="5813156" cy="1470025"/>
          </a:xfrm>
        </p:spPr>
        <p:txBody>
          <a:bodyPr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 descr="ASI Full Color_White B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9156" y="3014420"/>
            <a:ext cx="3079366" cy="15428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17376479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Gradient Ba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68680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05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Confidential</a:t>
            </a:r>
          </a:p>
        </p:txBody>
      </p:sp>
    </p:spTree>
    <p:extLst>
      <p:ext uri="{BB962C8B-B14F-4D97-AF65-F5344CB8AC3E}">
        <p14:creationId xmlns="" xmlns:p14="http://schemas.microsoft.com/office/powerpoint/2010/main" val="2173377675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Gradient Ba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68680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22313" y="15113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05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2B11D-C571-4869-B526-2EDC8FD01596}" type="datetime1">
              <a:rPr lang="en-US" smtClean="0"/>
              <a:pPr/>
              <a:t>2/6/2025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309632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05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ED3AA-8BBA-46A6-9018-6C66E37A7F66}" type="datetime1">
              <a:rPr lang="en-US" smtClean="0"/>
              <a:pPr/>
              <a:t>2/6/2025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65574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05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7B7FA-0FBD-4CC5-92E5-08759D1D6C67}" type="datetime1">
              <a:rPr lang="en-US" smtClean="0"/>
              <a:pPr/>
              <a:t>2/6/2025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41064320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45989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8C3D7-0170-4D4F-B1B3-D89C20AE7CBE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SI Full Color_White B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3079366" cy="15428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4598957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710255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8C3D7-0170-4D4F-B1B3-D89C20AE7CBE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1556633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8C3D7-0170-4D4F-B1B3-D89C20AE7CBE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61823518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8C3D7-0170-4D4F-B1B3-D89C20AE7CBE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0626358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8C3D7-0170-4D4F-B1B3-D89C20AE7CBE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1207820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</p:spPr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ASI Full Color_White B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5200" y="152400"/>
            <a:ext cx="1672951" cy="838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6579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D3AA-8BBA-46A6-9018-6C66E37A7F66}" type="datetime1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88019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7B7FA-0FBD-4CC5-92E5-08759D1D6C67}" type="datetime1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273263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8C3D7-0170-4D4F-B1B3-D89C20AE7CBE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45745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8C3D7-0170-4D4F-B1B3-D89C20AE7CBE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1632682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/>
          </p:cNvSpPr>
          <p:nvPr/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Century Gothic" pitchFamily="34" charset="0"/>
                <a:cs typeface="+mn-cs"/>
              </a:rPr>
              <a:t>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4644" y="2667002"/>
            <a:ext cx="5813156" cy="1470025"/>
          </a:xfrm>
        </p:spPr>
        <p:txBody>
          <a:bodyPr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 descr="ASI Full Color_White B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9156" y="3014420"/>
            <a:ext cx="3079366" cy="15428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17376479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Gradient Ba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350"/>
            <a:ext cx="868680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05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Confidential</a:t>
            </a:r>
          </a:p>
        </p:txBody>
      </p:sp>
    </p:spTree>
    <p:extLst>
      <p:ext uri="{BB962C8B-B14F-4D97-AF65-F5344CB8AC3E}">
        <p14:creationId xmlns="" xmlns:p14="http://schemas.microsoft.com/office/powerpoint/2010/main" val="2173377675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Gradient Ba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68680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22313" y="15113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05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2B11D-C571-4869-B526-2EDC8FD01596}" type="datetime1">
              <a:rPr lang="en-US" smtClean="0"/>
              <a:pPr/>
              <a:t>2/6/2025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309632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05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ED3AA-8BBA-46A6-9018-6C66E37A7F66}" type="datetime1">
              <a:rPr lang="en-US" smtClean="0"/>
              <a:pPr/>
              <a:t>2/6/2025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655749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492877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05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7B7FA-0FBD-4CC5-92E5-08759D1D6C67}" type="datetime1">
              <a:rPr lang="en-US" smtClean="0"/>
              <a:pPr/>
              <a:t>2/6/2025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41064320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ED3AA-8BBA-46A6-9018-6C66E37A7F66}" type="datetime1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7B7FA-0FBD-4CC5-92E5-08759D1D6C67}" type="datetime1">
              <a:rPr lang="en-US" smtClean="0"/>
              <a:pPr/>
              <a:t>2/6/2025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50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Relationship Id="rId9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6044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 descr="Logo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001"/>
          <a:stretch>
            <a:fillRect/>
          </a:stretch>
        </p:blipFill>
        <p:spPr bwMode="auto">
          <a:xfrm>
            <a:off x="0" y="0"/>
            <a:ext cx="777230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492877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entury Gothic" panose="020B0502020202020204" pitchFamily="34" charset="0"/>
              </a:defRPr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SI Full Color_White BG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90828" y="6278741"/>
            <a:ext cx="985397" cy="493714"/>
          </a:xfrm>
          <a:prstGeom prst="rect">
            <a:avLst/>
          </a:prstGeom>
        </p:spPr>
      </p:pic>
      <p:pic>
        <p:nvPicPr>
          <p:cNvPr id="9" name="Picture 11" descr="Logo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84007"/>
          <a:stretch>
            <a:fillRect/>
          </a:stretch>
        </p:blipFill>
        <p:spPr bwMode="auto">
          <a:xfrm>
            <a:off x="7681595" y="0"/>
            <a:ext cx="146240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6604084"/>
            <a:ext cx="98616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rgbClr val="89898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="" xmlns:p14="http://schemas.microsoft.com/office/powerpoint/2010/main" val="3647114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730" r:id="rId7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Book Antiqu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Book Antiqu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6044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 descr="Logo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001"/>
          <a:stretch>
            <a:fillRect/>
          </a:stretch>
        </p:blipFill>
        <p:spPr bwMode="auto">
          <a:xfrm>
            <a:off x="0" y="0"/>
            <a:ext cx="777230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492877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entury Gothic" panose="020B0502020202020204" pitchFamily="34" charset="0"/>
              </a:defRPr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SI Full Color_White BG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90828" y="6278741"/>
            <a:ext cx="985397" cy="493714"/>
          </a:xfrm>
          <a:prstGeom prst="rect">
            <a:avLst/>
          </a:prstGeom>
        </p:spPr>
      </p:pic>
      <p:pic>
        <p:nvPicPr>
          <p:cNvPr id="9" name="Picture 11" descr="Logo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84007"/>
          <a:stretch>
            <a:fillRect/>
          </a:stretch>
        </p:blipFill>
        <p:spPr bwMode="auto">
          <a:xfrm>
            <a:off x="7681595" y="0"/>
            <a:ext cx="146240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6604084"/>
            <a:ext cx="98616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rgbClr val="89898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="" xmlns:p14="http://schemas.microsoft.com/office/powerpoint/2010/main" val="3647114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Book Antiqu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Book Antiqu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6044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 descr="Log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001"/>
          <a:stretch>
            <a:fillRect/>
          </a:stretch>
        </p:blipFill>
        <p:spPr bwMode="auto">
          <a:xfrm>
            <a:off x="0" y="0"/>
            <a:ext cx="777230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492877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entury Gothic" panose="020B0502020202020204" pitchFamily="34" charset="0"/>
              </a:defRPr>
            </a:lvl1pPr>
          </a:lstStyle>
          <a:p>
            <a:fld id="{38C0DF1C-8FE6-4A97-877E-5E98A18273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SI Full Color_White B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90828" y="6278741"/>
            <a:ext cx="985397" cy="493714"/>
          </a:xfrm>
          <a:prstGeom prst="rect">
            <a:avLst/>
          </a:prstGeom>
        </p:spPr>
      </p:pic>
      <p:pic>
        <p:nvPicPr>
          <p:cNvPr id="9" name="Picture 11" descr="Log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84007"/>
          <a:stretch>
            <a:fillRect/>
          </a:stretch>
        </p:blipFill>
        <p:spPr bwMode="auto">
          <a:xfrm>
            <a:off x="7681595" y="0"/>
            <a:ext cx="146240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6604084"/>
            <a:ext cx="98616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rgbClr val="89898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="" xmlns:p14="http://schemas.microsoft.com/office/powerpoint/2010/main" val="3647114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entury Gothic" panose="020B0502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Book Antiqu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Book Antiqu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BBCE93A-E712-4844-81B4-F1A34192C3B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A33AB32-9419-4396-AFA2-8FF829CBC1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7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Practical Antenna Modeling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/>
              <a:t>Using NEC Codes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2400"/>
            <a:ext cx="6629400" cy="1066800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 prstMaterial="metal">
              <a:bevelT w="38100" h="38100"/>
            </a:sp3d>
          </a:bodyPr>
          <a:lstStyle/>
          <a:p>
            <a:r>
              <a:rPr lang="en-US" dirty="0" smtClean="0"/>
              <a:t>With Examples of HF Wire Antennas and </a:t>
            </a:r>
            <a:r>
              <a:rPr lang="en-US" sz="4300" b="1" cap="all" dirty="0" smtClean="0">
                <a:ln w="6350">
                  <a:noFill/>
                </a:ln>
                <a:solidFill>
                  <a:schemeClr val="accent4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4NEC2</a:t>
            </a:r>
            <a:endParaRPr lang="en-US" sz="4300" b="1" cap="all" dirty="0">
              <a:ln w="6350">
                <a:noFill/>
              </a:ln>
              <a:solidFill>
                <a:schemeClr val="accent4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5334000"/>
            <a:ext cx="3429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Gary </a:t>
            </a:r>
            <a:r>
              <a:rPr lang="en-US" sz="24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Rondeau</a:t>
            </a:r>
            <a:r>
              <a:rPr lang="en-US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AF7NX</a:t>
            </a:r>
            <a:endParaRPr lang="en-US" sz="2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the NEC codes</a:t>
            </a:r>
          </a:p>
          <a:p>
            <a:r>
              <a:rPr lang="en-US" dirty="0" smtClean="0"/>
              <a:t>How to define and edit the models</a:t>
            </a:r>
          </a:p>
          <a:p>
            <a:r>
              <a:rPr lang="en-US" dirty="0" smtClean="0"/>
              <a:t>Running the simulations and work flow</a:t>
            </a:r>
          </a:p>
          <a:p>
            <a:r>
              <a:rPr lang="en-US" dirty="0" smtClean="0"/>
              <a:t>Work some examples</a:t>
            </a:r>
          </a:p>
          <a:p>
            <a:r>
              <a:rPr lang="en-US" dirty="0" smtClean="0"/>
              <a:t>Using Variables</a:t>
            </a:r>
          </a:p>
          <a:p>
            <a:r>
              <a:rPr lang="en-US" dirty="0" smtClean="0"/>
              <a:t>Deal with Feed Lines in the models</a:t>
            </a:r>
          </a:p>
          <a:p>
            <a:r>
              <a:rPr lang="en-US" dirty="0" smtClean="0"/>
              <a:t>Grounds</a:t>
            </a:r>
          </a:p>
          <a:p>
            <a:r>
              <a:rPr lang="en-US" dirty="0" smtClean="0"/>
              <a:t>Optimization</a:t>
            </a:r>
          </a:p>
          <a:p>
            <a:r>
              <a:rPr lang="en-US" dirty="0" smtClean="0"/>
              <a:t>More Examples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dirty="0" smtClean="0"/>
              <a:t>The NEC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763000" cy="5638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Numerical Electromagnetic Code (NEC) were developed at LLNL in the </a:t>
            </a:r>
            <a:r>
              <a:rPr lang="en-US" sz="2000" dirty="0" smtClean="0">
                <a:solidFill>
                  <a:srgbClr val="FF3300"/>
                </a:solidFill>
              </a:rPr>
              <a:t>1970’s</a:t>
            </a:r>
            <a:r>
              <a:rPr lang="en-US" sz="2000" dirty="0"/>
              <a:t> by Gerald Burke </a:t>
            </a:r>
            <a:r>
              <a:rPr lang="en-US" sz="2000" dirty="0" smtClean="0"/>
              <a:t>(r.i.p.) and </a:t>
            </a:r>
            <a:r>
              <a:rPr lang="en-US" sz="2000" dirty="0"/>
              <a:t>Andrew </a:t>
            </a:r>
            <a:r>
              <a:rPr lang="en-US" sz="2000" dirty="0" err="1" smtClean="0"/>
              <a:t>Poggio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“Engines” NEC2 freely available </a:t>
            </a:r>
            <a:r>
              <a:rPr lang="en-US" sz="2000" dirty="0" smtClean="0"/>
              <a:t>– plenty good for 90% of ham work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                      </a:t>
            </a:r>
            <a:r>
              <a:rPr lang="en-US" sz="2000" dirty="0" smtClean="0"/>
              <a:t>  NEC4 </a:t>
            </a:r>
            <a:r>
              <a:rPr lang="en-US" sz="2000" dirty="0" smtClean="0"/>
              <a:t>pay to license </a:t>
            </a:r>
            <a:r>
              <a:rPr lang="en-US" sz="2000" dirty="0" smtClean="0"/>
              <a:t>($</a:t>
            </a:r>
            <a:r>
              <a:rPr lang="en-US" sz="2000" dirty="0" smtClean="0"/>
              <a:t>110</a:t>
            </a:r>
            <a:r>
              <a:rPr lang="en-US" sz="2000" dirty="0" smtClean="0"/>
              <a:t> from LLNL)- better with 				buried radials.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smtClean="0"/>
              <a:t>	              NEC5 new rewrite ($110 from LLNL) but also no longer</a:t>
            </a:r>
          </a:p>
          <a:p>
            <a:pPr>
              <a:buNone/>
            </a:pPr>
            <a:r>
              <a:rPr lang="en-US" sz="2000" dirty="0" smtClean="0"/>
              <a:t> </a:t>
            </a:r>
            <a:r>
              <a:rPr lang="en-US" sz="2000" dirty="0" smtClean="0"/>
              <a:t>                                       supported – doesn’t work w/ WIN 11</a:t>
            </a:r>
            <a:endParaRPr lang="en-US" sz="2000" dirty="0" smtClean="0"/>
          </a:p>
          <a:p>
            <a:r>
              <a:rPr lang="en-US" sz="2000" dirty="0" smtClean="0"/>
              <a:t>“Wrappers” include EZNEC </a:t>
            </a:r>
            <a:r>
              <a:rPr lang="en-US" sz="2000" dirty="0" smtClean="0"/>
              <a:t>(was commercial</a:t>
            </a:r>
            <a:r>
              <a:rPr lang="en-US" sz="2000" dirty="0" smtClean="0"/>
              <a:t>),  4NEC2 (free) and others</a:t>
            </a:r>
            <a:r>
              <a:rPr lang="en-US" sz="2000" dirty="0" smtClean="0"/>
              <a:t>.  EZNEC now free and unsupported.</a:t>
            </a:r>
            <a:endParaRPr lang="en-US" sz="2000" dirty="0" smtClean="0"/>
          </a:p>
          <a:p>
            <a:r>
              <a:rPr lang="en-US" sz="2000" dirty="0" smtClean="0"/>
              <a:t>EZNEC - popular with </a:t>
            </a:r>
            <a:r>
              <a:rPr lang="en-US" sz="2000" dirty="0" smtClean="0"/>
              <a:t>ARRL – most popular because it’s “EZ”. </a:t>
            </a:r>
            <a:endParaRPr lang="en-US" sz="2000" dirty="0"/>
          </a:p>
          <a:p>
            <a:r>
              <a:rPr lang="en-US" sz="2000" dirty="0" smtClean="0"/>
              <a:t>4NEC2 – </a:t>
            </a:r>
            <a:r>
              <a:rPr lang="en-US" sz="2000" dirty="0" err="1" smtClean="0"/>
              <a:t>Arie</a:t>
            </a:r>
            <a:r>
              <a:rPr lang="en-US" sz="2000" dirty="0" smtClean="0"/>
              <a:t> </a:t>
            </a:r>
            <a:r>
              <a:rPr lang="en-US" sz="2000" dirty="0" err="1" smtClean="0"/>
              <a:t>Voors</a:t>
            </a:r>
            <a:r>
              <a:rPr lang="en-US" sz="2000" dirty="0" smtClean="0"/>
              <a:t>, very powerful features – end-of-development because Visual Basic coding no longer supported by Microsoft. Uses NEC2 supports NEC4.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4NEC2 is what I use because of the ability to use </a:t>
            </a:r>
            <a:r>
              <a:rPr lang="en-US" sz="2000" b="1" i="1" dirty="0" smtClean="0">
                <a:solidFill>
                  <a:schemeClr val="accent6">
                    <a:lumMod val="50000"/>
                  </a:schemeClr>
                </a:solidFill>
              </a:rPr>
              <a:t>variables</a:t>
            </a:r>
            <a:r>
              <a:rPr lang="en-US" sz="2000" dirty="0" smtClean="0">
                <a:solidFill>
                  <a:srgbClr val="FF0000"/>
                </a:solidFill>
              </a:rPr>
              <a:t> and the ability to </a:t>
            </a:r>
            <a:r>
              <a:rPr lang="en-US" sz="2000" b="1" i="1" dirty="0" smtClean="0">
                <a:solidFill>
                  <a:schemeClr val="accent6">
                    <a:lumMod val="50000"/>
                  </a:schemeClr>
                </a:solidFill>
              </a:rPr>
              <a:t>optimize</a:t>
            </a:r>
            <a:r>
              <a:rPr lang="en-US" sz="2000" dirty="0" smtClean="0">
                <a:solidFill>
                  <a:srgbClr val="FF0000"/>
                </a:solidFill>
              </a:rPr>
              <a:t> them</a:t>
            </a:r>
            <a:r>
              <a:rPr lang="en-US" sz="2000" dirty="0" smtClean="0">
                <a:solidFill>
                  <a:srgbClr val="FF0000"/>
                </a:solidFill>
              </a:rPr>
              <a:t>. – The native NEC2 version is just fine!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4NEC2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&gt;10,000 wires/ segments possible – only limited by memory and running time</a:t>
            </a:r>
          </a:p>
          <a:p>
            <a:endParaRPr lang="en-US" dirty="0" smtClean="0"/>
          </a:p>
          <a:p>
            <a:r>
              <a:rPr lang="en-US" dirty="0" smtClean="0"/>
              <a:t>Great graphics and plotting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Use of Variables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Optimization and Parameter Sweeps</a:t>
            </a:r>
          </a:p>
          <a:p>
            <a:endParaRPr lang="en-US" dirty="0" smtClean="0"/>
          </a:p>
          <a:p>
            <a:r>
              <a:rPr lang="en-US" dirty="0" smtClean="0"/>
              <a:t>4NEC2  Enhancements  -- wire loading, fast grounds, auto-segmentation, convergence test, etc.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Freely Available  </a:t>
            </a:r>
            <a:r>
              <a:rPr lang="en-US" u="sng" dirty="0" smtClean="0">
                <a:solidFill>
                  <a:srgbClr val="2202E0"/>
                </a:solidFill>
              </a:rPr>
              <a:t>https://www.qsl.net/4nec2/</a:t>
            </a:r>
            <a:endParaRPr lang="en-US" u="sng" dirty="0">
              <a:solidFill>
                <a:srgbClr val="2202E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Start by Defining Model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Geometry of Antenna Wires and Radiating Elements</a:t>
            </a:r>
          </a:p>
          <a:p>
            <a:endParaRPr lang="en-US" dirty="0" smtClean="0"/>
          </a:p>
          <a:p>
            <a:r>
              <a:rPr lang="en-US" dirty="0" smtClean="0"/>
              <a:t>Define Voltage or Current Source(s)</a:t>
            </a:r>
          </a:p>
          <a:p>
            <a:endParaRPr lang="en-US" dirty="0" smtClean="0"/>
          </a:p>
          <a:p>
            <a:r>
              <a:rPr lang="en-US" dirty="0" smtClean="0"/>
              <a:t>Define Ground Plane (usually)</a:t>
            </a:r>
          </a:p>
          <a:p>
            <a:endParaRPr lang="en-US" dirty="0" smtClean="0"/>
          </a:p>
          <a:p>
            <a:r>
              <a:rPr lang="en-US" dirty="0" smtClean="0"/>
              <a:t>Define Transmission lines and  R,L,C components and loads. 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0"/>
            <a:ext cx="9143999" cy="525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- 20m Dipole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327660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 smtClean="0"/>
              <a:t>NEC “cards”: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CM 20 M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DIPOLE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CE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b="1" i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Tag    #</a:t>
            </a:r>
            <a:r>
              <a:rPr lang="en-US" b="1" i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segs</a:t>
            </a:r>
            <a:r>
              <a:rPr lang="en-US" b="1" i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x1    y1    z1     x2    y2     z2       r</a:t>
            </a:r>
            <a:endParaRPr lang="en-US" b="1" i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GW	1	100	-5	0	5	5	0	5	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0.001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GE	0</a:t>
            </a: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GN	-1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EK</a:t>
            </a:r>
          </a:p>
          <a:p>
            <a:pPr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EX	0	1	50	0	1	0	0</a:t>
            </a:r>
          </a:p>
          <a:p>
            <a:pPr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FR	0	0	0	0	14.1	0</a:t>
            </a:r>
          </a:p>
          <a:p>
            <a:pPr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1066800"/>
            <a:ext cx="746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NEC card </a:t>
            </a:r>
            <a:r>
              <a:rPr lang="en-US" sz="2800" dirty="0" smtClean="0"/>
              <a:t>format harkens to IBM </a:t>
            </a:r>
            <a:r>
              <a:rPr lang="en-US" sz="2800" dirty="0" err="1" smtClean="0"/>
              <a:t>puch</a:t>
            </a:r>
            <a:r>
              <a:rPr lang="en-US" sz="2800" dirty="0" smtClean="0"/>
              <a:t>-card days and remains the NEC file format</a:t>
            </a:r>
            <a:endParaRPr lang="en-US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4NEC2 Variables &amp; Symbol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1"/>
            <a:ext cx="8915400" cy="3733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CM 20 M DIPOLE</a:t>
            </a:r>
          </a:p>
          <a:p>
            <a:pPr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CE</a:t>
            </a:r>
          </a:p>
          <a:p>
            <a:pPr>
              <a:buNone/>
            </a:pP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SY H = 10	</a:t>
            </a:r>
            <a:r>
              <a:rPr lang="en-US" sz="1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	'Height </a:t>
            </a: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in Meters</a:t>
            </a:r>
          </a:p>
          <a:p>
            <a:pPr>
              <a:buNone/>
            </a:pP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SY LW1 = 10.0	</a:t>
            </a:r>
            <a:r>
              <a:rPr lang="en-US" sz="1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'Length </a:t>
            </a: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of Wire (meters)</a:t>
            </a:r>
          </a:p>
          <a:p>
            <a:pPr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GW	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1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100	</a:t>
            </a: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-LW1/2	</a:t>
            </a:r>
            <a:r>
              <a:rPr lang="en-US" sz="1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H	LW1/2</a:t>
            </a:r>
            <a:r>
              <a:rPr lang="en-US" sz="18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8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H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#14</a:t>
            </a:r>
          </a:p>
          <a:p>
            <a:pPr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GE	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0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GN	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	-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1</a:t>
            </a:r>
          </a:p>
          <a:p>
            <a:pPr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EK</a:t>
            </a:r>
          </a:p>
          <a:p>
            <a:pPr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EX	0	1	50	0	1	0	0</a:t>
            </a:r>
          </a:p>
          <a:p>
            <a:pPr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FR	0	0	0	0	14.1	0</a:t>
            </a:r>
          </a:p>
          <a:p>
            <a:pPr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5105400"/>
            <a:ext cx="822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SY</a:t>
            </a:r>
            <a:r>
              <a:rPr lang="en-US" sz="2400" dirty="0" smtClean="0"/>
              <a:t> cards define variables that can be used to specify model parameters.  But, use the more intuitive GUI editor</a:t>
            </a:r>
            <a:r>
              <a:rPr lang="en-US" sz="2400" dirty="0" smtClean="0"/>
              <a:t>!</a:t>
            </a:r>
          </a:p>
          <a:p>
            <a:r>
              <a:rPr lang="en-US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The SY cards are the glue that makes 4NEC2 so powerful.</a:t>
            </a:r>
            <a:endParaRPr lang="en-US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NEC editor (new)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596238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694" y="4038600"/>
            <a:ext cx="8978306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248400" y="1676400"/>
            <a:ext cx="2438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Modern GUI makes entering data easier and with less mistakes. 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NEC files saved with “card” format.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143000"/>
            <a:ext cx="561686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2819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Use the “Calculate” tab to launch the simulation.</a:t>
            </a:r>
          </a:p>
          <a:p>
            <a:endParaRPr lang="en-US" sz="2000" dirty="0"/>
          </a:p>
          <a:p>
            <a:r>
              <a:rPr lang="en-US" sz="2000" dirty="0" smtClean="0"/>
              <a:t>“Far Field Pattern” most useful.  You also get SWR for your feed geometry, radiated efficiency, RDF, etc.</a:t>
            </a:r>
          </a:p>
          <a:p>
            <a:endParaRPr lang="en-US" sz="2000" dirty="0"/>
          </a:p>
          <a:p>
            <a:r>
              <a:rPr lang="en-US" sz="2000" dirty="0" smtClean="0"/>
              <a:t>For multi-band </a:t>
            </a:r>
            <a:r>
              <a:rPr lang="en-US" sz="2000" dirty="0"/>
              <a:t>a</a:t>
            </a:r>
            <a:r>
              <a:rPr lang="en-US" sz="2000" dirty="0" smtClean="0"/>
              <a:t>ntennas, the “</a:t>
            </a:r>
            <a:r>
              <a:rPr lang="en-US" sz="2000" dirty="0"/>
              <a:t>F</a:t>
            </a:r>
            <a:r>
              <a:rPr lang="en-US" sz="2000" dirty="0" smtClean="0"/>
              <a:t>requency Sweep” is very useful to see how well you can load the antenna on various bands.</a:t>
            </a:r>
            <a:endParaRPr 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1200"/>
              </a:spcBef>
            </a:pPr>
            <a:r>
              <a:rPr lang="en-US" sz="2600" dirty="0" smtClean="0"/>
              <a:t>Wires have Tag numbers and are divided into Segments</a:t>
            </a:r>
          </a:p>
          <a:p>
            <a:pPr marL="651510" indent="-514350">
              <a:spcBef>
                <a:spcPts val="1200"/>
              </a:spcBef>
              <a:buNone/>
            </a:pPr>
            <a:r>
              <a:rPr lang="en-US" sz="2600" dirty="0" smtClean="0"/>
              <a:t>       </a:t>
            </a:r>
            <a:r>
              <a:rPr lang="en-US" sz="1700" dirty="0" smtClean="0"/>
              <a:t>Typically use 20 to 300 Segments per half-wave.</a:t>
            </a:r>
          </a:p>
          <a:p>
            <a:pPr marL="651510" indent="-514350">
              <a:spcBef>
                <a:spcPts val="1200"/>
              </a:spcBef>
              <a:buNone/>
            </a:pPr>
            <a:r>
              <a:rPr lang="en-US" sz="1700" dirty="0" smtClean="0"/>
              <a:t>	More Segments take longer to run.  Use 4NEC2 “</a:t>
            </a:r>
            <a:r>
              <a:rPr lang="en-US" sz="1700" dirty="0" err="1" smtClean="0"/>
              <a:t>AutoSegment</a:t>
            </a:r>
            <a:r>
              <a:rPr lang="en-US" sz="1700" dirty="0" smtClean="0"/>
              <a:t>” utility.</a:t>
            </a:r>
          </a:p>
          <a:p>
            <a:pPr>
              <a:spcBef>
                <a:spcPts val="1200"/>
              </a:spcBef>
            </a:pPr>
            <a:r>
              <a:rPr lang="en-US" sz="2600" dirty="0" smtClean="0"/>
              <a:t>Wires with the same endpoints are joined together</a:t>
            </a:r>
          </a:p>
          <a:p>
            <a:pPr>
              <a:spcBef>
                <a:spcPts val="1200"/>
              </a:spcBef>
            </a:pPr>
            <a:r>
              <a:rPr lang="en-US" sz="2600" dirty="0" smtClean="0"/>
              <a:t>Sources and Loads are placed on specific Segments</a:t>
            </a:r>
          </a:p>
          <a:p>
            <a:pPr>
              <a:spcBef>
                <a:spcPts val="1200"/>
              </a:spcBef>
            </a:pPr>
            <a:r>
              <a:rPr lang="en-US" sz="2600" dirty="0" smtClean="0"/>
              <a:t>Transmission Lines and Ground Planes (“perfect” and “real” grounds) are supported</a:t>
            </a:r>
          </a:p>
          <a:p>
            <a:pPr>
              <a:spcBef>
                <a:spcPts val="1200"/>
              </a:spcBef>
            </a:pPr>
            <a:endParaRPr lang="en-US" sz="2600" dirty="0" smtClean="0"/>
          </a:p>
          <a:p>
            <a:pPr>
              <a:spcBef>
                <a:spcPts val="1200"/>
              </a:spcBef>
            </a:pPr>
            <a:r>
              <a:rPr lang="en-US" sz="2600" dirty="0" smtClean="0"/>
              <a:t>NEC determines the self consistent current in all of the wire segments due to the Sources.  Then determines the fields produced by the currents. </a:t>
            </a:r>
            <a:r>
              <a:rPr lang="en-US" sz="2600" dirty="0" smtClean="0">
                <a:solidFill>
                  <a:srgbClr val="C00000"/>
                </a:solidFill>
              </a:rPr>
              <a:t>Magic as far as we are concerned!</a:t>
            </a:r>
          </a:p>
          <a:p>
            <a:pPr>
              <a:spcBef>
                <a:spcPts val="1200"/>
              </a:spcBef>
            </a:pPr>
            <a:endParaRPr lang="en-US" sz="2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0"/>
            <a:ext cx="4724400" cy="4572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Enter Geometry</a:t>
            </a:r>
          </a:p>
          <a:p>
            <a:r>
              <a:rPr lang="en-US" dirty="0" smtClean="0"/>
              <a:t>Validate geometry, feed, loading, etc. </a:t>
            </a:r>
            <a:r>
              <a:rPr lang="en-US" sz="2400" dirty="0" smtClean="0"/>
              <a:t>(Look at graphics and run Segment Checks.)</a:t>
            </a:r>
          </a:p>
          <a:p>
            <a:r>
              <a:rPr lang="en-US" dirty="0" smtClean="0"/>
              <a:t>Run Simulation</a:t>
            </a:r>
          </a:p>
          <a:p>
            <a:r>
              <a:rPr lang="en-US" dirty="0" smtClean="0"/>
              <a:t>Look at results</a:t>
            </a:r>
          </a:p>
          <a:p>
            <a:r>
              <a:rPr lang="en-US" dirty="0" smtClean="0"/>
              <a:t>Can we make it better? </a:t>
            </a:r>
          </a:p>
          <a:p>
            <a:pPr lvl="1">
              <a:buNone/>
            </a:pPr>
            <a:r>
              <a:rPr lang="en-US" dirty="0" smtClean="0"/>
              <a:t>Yes - Modify geometry, feed, loading, etc. – </a:t>
            </a:r>
            <a:r>
              <a:rPr lang="en-US" dirty="0" smtClean="0">
                <a:solidFill>
                  <a:srgbClr val="FF0000"/>
                </a:solidFill>
              </a:rPr>
              <a:t>optimize</a:t>
            </a:r>
            <a:r>
              <a:rPr lang="en-US" dirty="0" smtClean="0"/>
              <a:t>.</a:t>
            </a:r>
          </a:p>
          <a:p>
            <a:pPr lvl="1">
              <a:buNone/>
            </a:pPr>
            <a:r>
              <a:rPr lang="en-US" dirty="0" smtClean="0"/>
              <a:t>No – Then time to build and test the antenna and verify the simulation – or try something new.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533400" y="2362200"/>
            <a:ext cx="1143000" cy="1981200"/>
            <a:chOff x="533400" y="2514600"/>
            <a:chExt cx="1143000" cy="2362200"/>
          </a:xfrm>
        </p:grpSpPr>
        <p:cxnSp>
          <p:nvCxnSpPr>
            <p:cNvPr id="14" name="Straight Arrow Connector 13"/>
            <p:cNvCxnSpPr/>
            <p:nvPr/>
          </p:nvCxnSpPr>
          <p:spPr>
            <a:xfrm flipH="1">
              <a:off x="533400" y="4876800"/>
              <a:ext cx="1143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V="1">
              <a:off x="533400" y="2514600"/>
              <a:ext cx="0" cy="23622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533400" y="2514600"/>
              <a:ext cx="1066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Following examples illustrate a variety of 4NEC2 functions and abilities.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Enough input data is shown to allow duplication so you could run it yourself.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Wide variety of complexity from very simple to complicated “cut-to” recipe.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Example: 80m OCFD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long?</a:t>
            </a:r>
          </a:p>
          <a:p>
            <a:r>
              <a:rPr lang="en-US" dirty="0" smtClean="0"/>
              <a:t>Where is the feed point?</a:t>
            </a:r>
          </a:p>
          <a:p>
            <a:r>
              <a:rPr lang="en-US" dirty="0" smtClean="0"/>
              <a:t>Use a </a:t>
            </a:r>
            <a:r>
              <a:rPr lang="en-US" dirty="0" err="1" smtClean="0"/>
              <a:t>Balun</a:t>
            </a:r>
            <a:r>
              <a:rPr lang="en-US" dirty="0" smtClean="0"/>
              <a:t>?  What ratio?</a:t>
            </a:r>
          </a:p>
          <a:p>
            <a:r>
              <a:rPr lang="en-US" dirty="0" smtClean="0"/>
              <a:t>Feed line?  - The “Windom” designs include the vertical feed line section.  Does it work?</a:t>
            </a:r>
          </a:p>
          <a:p>
            <a:endParaRPr lang="en-US" dirty="0" smtClean="0"/>
          </a:p>
          <a:p>
            <a:r>
              <a:rPr lang="en-US" dirty="0" smtClean="0"/>
              <a:t>I want good performance on 20m &amp; 30m.  </a:t>
            </a:r>
          </a:p>
          <a:p>
            <a:r>
              <a:rPr lang="en-US" dirty="0" smtClean="0"/>
              <a:t>I have a pile of 75 </a:t>
            </a:r>
            <a:r>
              <a:rPr lang="el-GR" dirty="0" smtClean="0"/>
              <a:t>Ω</a:t>
            </a:r>
            <a:r>
              <a:rPr lang="en-US" dirty="0" smtClean="0"/>
              <a:t> co-ax…  can I use it?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OCFD Geometry</a:t>
            </a:r>
            <a:endParaRPr lang="en-US" dirty="0"/>
          </a:p>
        </p:txBody>
      </p:sp>
      <p:pic>
        <p:nvPicPr>
          <p:cNvPr id="4" name="Content Placeholder 3" descr="ocfd1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1371600"/>
            <a:ext cx="7467600" cy="4067429"/>
          </a:xfrm>
        </p:spPr>
      </p:pic>
      <p:sp>
        <p:nvSpPr>
          <p:cNvPr id="5" name="TextBox 4"/>
          <p:cNvSpPr txBox="1"/>
          <p:nvPr/>
        </p:nvSpPr>
        <p:spPr>
          <a:xfrm>
            <a:off x="914400" y="54864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Geometry includes the feed coax which you can connect to one side of the antenna (direct coupling) or not (using a </a:t>
            </a:r>
            <a:r>
              <a:rPr lang="en-US" dirty="0" err="1" smtClean="0"/>
              <a:t>balun</a:t>
            </a:r>
            <a:r>
              <a:rPr lang="en-US" dirty="0" smtClean="0"/>
              <a:t>).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Place the driving source on antenna wire.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Example: OCFD w/Coax Feed</a:t>
            </a:r>
            <a:endParaRPr lang="en-US" dirty="0"/>
          </a:p>
        </p:txBody>
      </p:sp>
      <p:pic>
        <p:nvPicPr>
          <p:cNvPr id="6" name="Content Placeholder 5" descr="ocf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295400"/>
            <a:ext cx="7391400" cy="4184965"/>
          </a:xfrm>
        </p:spPr>
      </p:pic>
      <p:sp>
        <p:nvSpPr>
          <p:cNvPr id="7" name="TextBox 6"/>
          <p:cNvSpPr txBox="1"/>
          <p:nvPr/>
        </p:nvSpPr>
        <p:spPr>
          <a:xfrm>
            <a:off x="762000" y="54864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Include the co-ax feed line as antenna element going to ground and the internal transmission line to the TX.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Driving source at the end of a transmission line.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Meaningful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Height 			                H = 15m</a:t>
            </a:r>
          </a:p>
          <a:p>
            <a:r>
              <a:rPr lang="en-US" dirty="0" smtClean="0"/>
              <a:t>Overall Length 	                LW = 41m</a:t>
            </a:r>
          </a:p>
          <a:p>
            <a:r>
              <a:rPr lang="en-US" dirty="0" smtClean="0"/>
              <a:t>Fractional length at feed        F = 0.67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Express various lengths in terms of parameters:</a:t>
            </a:r>
          </a:p>
          <a:p>
            <a:pPr>
              <a:buNone/>
            </a:pPr>
            <a:r>
              <a:rPr lang="en-US" dirty="0" smtClean="0"/>
              <a:t>LW1 = LW * F		Length of long section</a:t>
            </a:r>
          </a:p>
          <a:p>
            <a:pPr>
              <a:buNone/>
            </a:pPr>
            <a:r>
              <a:rPr lang="en-US" dirty="0" smtClean="0"/>
              <a:t>LW2 = LW </a:t>
            </a:r>
            <a:r>
              <a:rPr lang="en-US" dirty="0" smtClean="0"/>
              <a:t>– LW1        Length </a:t>
            </a:r>
            <a:r>
              <a:rPr lang="en-US" dirty="0" smtClean="0"/>
              <a:t>of short section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Say all this with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SYMBOLS &amp; EQUATIONS </a:t>
            </a:r>
            <a:r>
              <a:rPr lang="en-US" dirty="0" smtClean="0"/>
              <a:t>before you define the geometry.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 80m OCFD Description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90600"/>
            <a:ext cx="6096000" cy="244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743200"/>
            <a:ext cx="66675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886200"/>
            <a:ext cx="70866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Run – 20m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400"/>
            <a:ext cx="880849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19400"/>
            <a:ext cx="3562983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0052" y="1676400"/>
            <a:ext cx="2993948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733800" y="61722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Calculated Far-Field Pattern 14.05 MHz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en-US" dirty="0" smtClean="0"/>
              <a:t>Frequency Sweep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95400"/>
            <a:ext cx="5664096" cy="391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886200"/>
            <a:ext cx="7391400" cy="281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477000" y="533400"/>
            <a:ext cx="2514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impedance graph shows that the antenna would do better driving 200</a:t>
            </a:r>
            <a:r>
              <a:rPr lang="el-GR" dirty="0" smtClean="0"/>
              <a:t>Ω</a:t>
            </a:r>
            <a:r>
              <a:rPr lang="en-US" dirty="0" smtClean="0"/>
              <a:t> rather than 50</a:t>
            </a:r>
            <a:r>
              <a:rPr lang="el-GR" dirty="0" smtClean="0"/>
              <a:t>Ω</a:t>
            </a:r>
            <a:r>
              <a:rPr lang="en-US" dirty="0" smtClean="0"/>
              <a:t>.  Plan on a 4:1 </a:t>
            </a:r>
            <a:r>
              <a:rPr lang="en-US" dirty="0" err="1" smtClean="0"/>
              <a:t>Balun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Treat </a:t>
            </a:r>
            <a:r>
              <a:rPr lang="en-US" dirty="0" err="1" smtClean="0"/>
              <a:t>baluns</a:t>
            </a:r>
            <a:r>
              <a:rPr lang="en-US" dirty="0" smtClean="0"/>
              <a:t> as ideal transformers.  Change </a:t>
            </a:r>
            <a:r>
              <a:rPr lang="en-US" dirty="0" smtClean="0">
                <a:solidFill>
                  <a:srgbClr val="FF0000"/>
                </a:solidFill>
              </a:rPr>
              <a:t>source impedance</a:t>
            </a:r>
            <a:r>
              <a:rPr lang="en-US" dirty="0" smtClean="0"/>
              <a:t> from 50</a:t>
            </a:r>
            <a:r>
              <a:rPr lang="el-GR" dirty="0" smtClean="0"/>
              <a:t> Ω </a:t>
            </a:r>
            <a:r>
              <a:rPr lang="en-US" dirty="0" smtClean="0"/>
              <a:t>to 200</a:t>
            </a:r>
            <a:r>
              <a:rPr lang="el-GR" dirty="0" smtClean="0"/>
              <a:t> Ω </a:t>
            </a:r>
            <a:r>
              <a:rPr lang="en-US" dirty="0" smtClean="0"/>
              <a:t>with 4:1 </a:t>
            </a:r>
            <a:r>
              <a:rPr lang="en-US" dirty="0" err="1" smtClean="0"/>
              <a:t>balun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219200"/>
            <a:ext cx="4724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838200"/>
            <a:ext cx="2175001" cy="299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Excersize</a:t>
            </a:r>
            <a:r>
              <a:rPr lang="en-US" dirty="0" smtClean="0"/>
              <a:t>:  </a:t>
            </a:r>
            <a:r>
              <a:rPr lang="en-US" dirty="0" smtClean="0">
                <a:solidFill>
                  <a:srgbClr val="FF0000"/>
                </a:solidFill>
              </a:rPr>
              <a:t>Optimize</a:t>
            </a:r>
            <a:r>
              <a:rPr lang="en-US" dirty="0" smtClean="0"/>
              <a:t> feed point for 30m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5410200" cy="2209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Previous design with F=0.67 does pretty well with the 80, 40, 20, 17, 12, and 10 meter bands.</a:t>
            </a:r>
          </a:p>
          <a:p>
            <a:pPr>
              <a:buNone/>
            </a:pPr>
            <a:r>
              <a:rPr lang="en-US" dirty="0" smtClean="0"/>
              <a:t>But I want 30m…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Sweep</a:t>
            </a:r>
            <a:r>
              <a:rPr lang="en-US" dirty="0" smtClean="0"/>
              <a:t> F from 0.55 to .9  and look at SWR for 10.1MHz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962400"/>
            <a:ext cx="6648450" cy="2644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2286000"/>
            <a:ext cx="3726417" cy="3410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See what happens with F=0.75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6096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Unfortunately we lost 20m  but improved 30m, 15m &amp; 12m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5029200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antenna will work for  a particular frequency when:</a:t>
            </a:r>
          </a:p>
          <a:p>
            <a:pPr marL="342900" indent="-342900">
              <a:buAutoNum type="arabicParenR"/>
            </a:pPr>
            <a:r>
              <a:rPr lang="en-US" dirty="0" smtClean="0"/>
              <a:t>The structure is cut to have a natural resonance at that frequency</a:t>
            </a:r>
          </a:p>
          <a:p>
            <a:pPr marL="342900" indent="-342900">
              <a:buAutoNum type="arabicParenR"/>
            </a:pPr>
            <a:r>
              <a:rPr lang="en-US" dirty="0" smtClean="0"/>
              <a:t>The structure is fed in a manner that can excite the frequency.</a:t>
            </a:r>
          </a:p>
          <a:p>
            <a:pPr marL="342900" indent="-342900"/>
            <a:r>
              <a:rPr lang="en-US" dirty="0" smtClean="0"/>
              <a:t>      Need both!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057400"/>
            <a:ext cx="889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257800" y="2438400"/>
            <a:ext cx="2819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Use  FREQ.TXT  list to emphasize the ham bands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905000"/>
            <a:ext cx="2690813" cy="97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4114800"/>
            <a:ext cx="2172866" cy="347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 F=0.72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2362200" cy="4876800"/>
          </a:xfrm>
        </p:spPr>
        <p:txBody>
          <a:bodyPr>
            <a:normAutofit fontScale="70000" lnSpcReduction="20000"/>
          </a:bodyPr>
          <a:lstStyle/>
          <a:p>
            <a:pPr marL="91440" indent="0">
              <a:buNone/>
            </a:pPr>
            <a:r>
              <a:rPr lang="en-US" dirty="0" smtClean="0"/>
              <a:t>Gets more of 20 and some of 30…  </a:t>
            </a:r>
          </a:p>
          <a:p>
            <a:pPr marL="91440" indent="0">
              <a:buNone/>
            </a:pPr>
            <a:endParaRPr lang="en-US" dirty="0" smtClean="0"/>
          </a:p>
          <a:p>
            <a:pPr marL="91440" indent="0">
              <a:buNone/>
            </a:pPr>
            <a:r>
              <a:rPr lang="en-US" dirty="0" smtClean="0"/>
              <a:t>Pushing F has raised the impedance for 20m and 30m.  Maybe try 300</a:t>
            </a:r>
            <a:r>
              <a:rPr lang="el-GR" dirty="0" smtClean="0"/>
              <a:t>Ω</a:t>
            </a:r>
            <a:r>
              <a:rPr lang="en-US" dirty="0" smtClean="0"/>
              <a:t> feed,  include coax transmission line,</a:t>
            </a:r>
          </a:p>
          <a:p>
            <a:pPr marL="91440" indent="0">
              <a:buNone/>
            </a:pPr>
            <a:r>
              <a:rPr lang="en-US" dirty="0" smtClean="0"/>
              <a:t>etc…</a:t>
            </a:r>
          </a:p>
          <a:p>
            <a:pPr marL="91440" indent="0">
              <a:buNone/>
            </a:pPr>
            <a:endParaRPr lang="en-US" dirty="0" smtClean="0"/>
          </a:p>
          <a:p>
            <a:pPr marL="91440" indent="0">
              <a:buNone/>
            </a:pPr>
            <a:r>
              <a:rPr lang="en-US" dirty="0" smtClean="0"/>
              <a:t>Pretty soon you have your own unique design…</a:t>
            </a:r>
          </a:p>
          <a:p>
            <a:pPr marL="91440" indent="0">
              <a:buNone/>
            </a:pPr>
            <a:endParaRPr lang="en-US" dirty="0" smtClean="0"/>
          </a:p>
          <a:p>
            <a:pPr marL="91440" indent="0">
              <a:buNone/>
            </a:pPr>
            <a:endParaRPr lang="en-US" dirty="0" smtClean="0"/>
          </a:p>
          <a:p>
            <a:pPr marL="9144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371600"/>
            <a:ext cx="6705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4191000"/>
            <a:ext cx="6547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Nice Graphics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447800"/>
            <a:ext cx="7391399" cy="529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2400" y="1752600"/>
            <a:ext cx="152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the previous OCFD on 40m.</a:t>
            </a:r>
          </a:p>
          <a:p>
            <a:endParaRPr lang="en-US" dirty="0" smtClean="0"/>
          </a:p>
          <a:p>
            <a:r>
              <a:rPr lang="en-US" dirty="0" smtClean="0"/>
              <a:t>Verify expected pattern, gain, and RF currents for a particular band.</a:t>
            </a:r>
          </a:p>
          <a:p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Specify wire size AWG, e.g. #12, or </a:t>
            </a:r>
            <a:r>
              <a:rPr lang="en-US" dirty="0" smtClean="0">
                <a:solidFill>
                  <a:srgbClr val="2202E0"/>
                </a:solidFill>
              </a:rPr>
              <a:t>radius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Loading – Wire material Copper, Aluminum, etc.</a:t>
            </a:r>
          </a:p>
          <a:p>
            <a:endParaRPr lang="en-US" dirty="0" smtClean="0"/>
          </a:p>
          <a:p>
            <a:r>
              <a:rPr lang="en-US" dirty="0" smtClean="0"/>
              <a:t>Loading – Insulated wires.  PVC, Teflon, Nylon, etc.   Pitfall - be sure to get the </a:t>
            </a:r>
            <a:r>
              <a:rPr lang="en-US" dirty="0" smtClean="0">
                <a:solidFill>
                  <a:srgbClr val="2202E0"/>
                </a:solidFill>
              </a:rPr>
              <a:t>radius</a:t>
            </a:r>
            <a:r>
              <a:rPr lang="en-US" dirty="0" smtClean="0"/>
              <a:t> correct in the appropriate units.  (feet!?) </a:t>
            </a:r>
          </a:p>
          <a:p>
            <a:endParaRPr lang="en-US" dirty="0" smtClean="0"/>
          </a:p>
          <a:p>
            <a:r>
              <a:rPr lang="en-US" dirty="0" smtClean="0"/>
              <a:t>Should get about 4% length correction for THHN house wire.  Check it!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3581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Modeling the Feed Line &amp; </a:t>
            </a:r>
            <a:r>
              <a:rPr lang="en-US" dirty="0" err="1" smtClean="0"/>
              <a:t>Baluns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262371"/>
            <a:ext cx="4855285" cy="6367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28600" y="1981200"/>
            <a:ext cx="3429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Don’t neglect the effects of the feed wire itself as an antenna element!  </a:t>
            </a:r>
          </a:p>
          <a:p>
            <a:endParaRPr lang="en-US" dirty="0" smtClean="0"/>
          </a:p>
          <a:p>
            <a:r>
              <a:rPr lang="en-US" dirty="0" smtClean="0"/>
              <a:t>Transformers are not modeled directly.  Instead change the impedance, seen at the antenna, as reflected through the transformer.</a:t>
            </a:r>
          </a:p>
          <a:p>
            <a:endParaRPr lang="en-US" dirty="0" smtClean="0"/>
          </a:p>
          <a:p>
            <a:r>
              <a:rPr lang="en-US" dirty="0" smtClean="0"/>
              <a:t>From the antenna’s POV see feed line impedance with unknown termination at tuner. 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Approximate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Grounds</a:t>
            </a:r>
            <a:endParaRPr lang="en-US" dirty="0"/>
          </a:p>
        </p:txBody>
      </p:sp>
      <p:pic>
        <p:nvPicPr>
          <p:cNvPr id="819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295400"/>
            <a:ext cx="5698319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2400" y="685800"/>
            <a:ext cx="29718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Lots of options for Ground. In the drop-down  menus. </a:t>
            </a:r>
          </a:p>
          <a:p>
            <a:endParaRPr lang="en-US" sz="2000" dirty="0" smtClean="0"/>
          </a:p>
          <a:p>
            <a:r>
              <a:rPr lang="en-US" sz="2000" dirty="0" smtClean="0"/>
              <a:t>“Fast Ground” allows for radial array ground screen.</a:t>
            </a:r>
          </a:p>
          <a:p>
            <a:endParaRPr lang="en-US" sz="2000" dirty="0" smtClean="0"/>
          </a:p>
          <a:p>
            <a:r>
              <a:rPr lang="en-US" sz="2000" dirty="0" smtClean="0"/>
              <a:t>Main Ground provides specific soil or environment type options for relevant conductivity and dielectric constant.</a:t>
            </a:r>
          </a:p>
          <a:p>
            <a:endParaRPr lang="en-US" sz="2000" dirty="0" smtClean="0"/>
          </a:p>
          <a:p>
            <a:r>
              <a:rPr lang="en-US" sz="2000" dirty="0" smtClean="0"/>
              <a:t>NEC4 handles ground more realistically than NEC2, especially buried radials.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55626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I use “Average Ground” all the time so I can compare antenna performance rather than ground properties.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Mono-band Vertical Antenna</a:t>
            </a:r>
            <a:endParaRPr lang="en-US" dirty="0"/>
          </a:p>
        </p:txBody>
      </p:sp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0"/>
            <a:ext cx="599400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371600"/>
            <a:ext cx="4025246" cy="3046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33800"/>
            <a:ext cx="66294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5410200"/>
            <a:ext cx="67627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4038600"/>
            <a:ext cx="3681412" cy="2740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Problem: How many radials?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6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Look at 15° elevation gain.  </a:t>
            </a:r>
            <a:r>
              <a:rPr lang="en-US" dirty="0" smtClean="0">
                <a:solidFill>
                  <a:srgbClr val="2202E0"/>
                </a:solidFill>
              </a:rPr>
              <a:t>Sweep</a:t>
            </a:r>
            <a:r>
              <a:rPr lang="en-US" dirty="0" smtClean="0"/>
              <a:t> NR with 10m radials. </a:t>
            </a:r>
            <a:endParaRPr lang="en-US" dirty="0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743200"/>
            <a:ext cx="5257800" cy="2770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514600"/>
            <a:ext cx="3405434" cy="3512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long for the radials?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6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Look at 15° elevation Gain and </a:t>
            </a:r>
            <a:r>
              <a:rPr lang="en-US" dirty="0" smtClean="0">
                <a:solidFill>
                  <a:srgbClr val="2202E0"/>
                </a:solidFill>
              </a:rPr>
              <a:t>sweep</a:t>
            </a:r>
            <a:r>
              <a:rPr lang="en-US" dirty="0" smtClean="0"/>
              <a:t> L radial with 16 radials.</a:t>
            </a:r>
            <a:endParaRPr lang="en-US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514600"/>
            <a:ext cx="8317809" cy="390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Optimize for 500 ft. of wire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66800"/>
          </a:xfrm>
        </p:spPr>
        <p:txBody>
          <a:bodyPr/>
          <a:lstStyle/>
          <a:p>
            <a:r>
              <a:rPr lang="en-US" dirty="0" err="1" smtClean="0"/>
              <a:t>Lwire</a:t>
            </a:r>
            <a:r>
              <a:rPr lang="en-US" dirty="0" smtClean="0"/>
              <a:t> = 500’ = 152m = NR </a:t>
            </a:r>
            <a:r>
              <a:rPr lang="en-US" dirty="0" smtClean="0">
                <a:sym typeface="Symbol"/>
              </a:rPr>
              <a:t> </a:t>
            </a:r>
            <a:r>
              <a:rPr lang="en-US" dirty="0" err="1" smtClean="0">
                <a:sym typeface="Symbol"/>
              </a:rPr>
              <a:t>Lradial</a:t>
            </a:r>
            <a:endParaRPr lang="en-US" dirty="0" smtClean="0">
              <a:sym typeface="Symbol"/>
            </a:endParaRPr>
          </a:p>
          <a:p>
            <a:r>
              <a:rPr lang="en-US" dirty="0" smtClean="0"/>
              <a:t>Now we can optimize NR</a:t>
            </a:r>
            <a:endParaRPr lang="en-US" dirty="0"/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667000"/>
            <a:ext cx="687705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81000" y="5029200"/>
            <a:ext cx="2819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Best is 34 radial about 4.5m long.</a:t>
            </a:r>
          </a:p>
          <a:p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How much gain for the next 500’ spool?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10035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4100513"/>
            <a:ext cx="6058205" cy="275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1000 ft. of radial wire…</a:t>
            </a:r>
            <a:endParaRPr lang="en-US" dirty="0"/>
          </a:p>
        </p:txBody>
      </p:sp>
      <p:pic>
        <p:nvPicPr>
          <p:cNvPr id="1013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371600"/>
            <a:ext cx="5486400" cy="2145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743200"/>
            <a:ext cx="419749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7200" y="3581400"/>
            <a:ext cx="365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Gone from 0.6 dB to 1.3 dB at 15°, now with 47 radials about 6.5m long.</a:t>
            </a:r>
          </a:p>
          <a:p>
            <a:endParaRPr lang="en-US" dirty="0" smtClean="0"/>
          </a:p>
          <a:p>
            <a:r>
              <a:rPr lang="en-US" dirty="0" smtClean="0"/>
              <a:t>500’ of #14 copper ~$50 so  about $70/dB (plus a bit of shovel work)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7030A0"/>
                </a:solidFill>
              </a:rPr>
              <a:t>Do it again for 1500’ of wire?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9800" y="1981200"/>
            <a:ext cx="2885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time use “Optimize” rather than “Sweep”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Example: Pull-up 20m Vertical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idea uses several modeling features:</a:t>
            </a:r>
          </a:p>
          <a:p>
            <a:pPr lvl="1"/>
            <a:r>
              <a:rPr lang="en-US" dirty="0" smtClean="0"/>
              <a:t>Lumped impedance for </a:t>
            </a:r>
            <a:r>
              <a:rPr lang="en-US" dirty="0" err="1" smtClean="0"/>
              <a:t>feedline</a:t>
            </a:r>
            <a:r>
              <a:rPr lang="en-US" dirty="0" smtClean="0"/>
              <a:t> choke</a:t>
            </a:r>
          </a:p>
          <a:p>
            <a:pPr lvl="1"/>
            <a:r>
              <a:rPr lang="en-US" dirty="0" smtClean="0"/>
              <a:t>Coated wires – THHN and Coax-Jacket</a:t>
            </a:r>
          </a:p>
          <a:p>
            <a:pPr lvl="1"/>
            <a:r>
              <a:rPr lang="en-US" dirty="0" smtClean="0"/>
              <a:t>Transmission line feed </a:t>
            </a:r>
          </a:p>
          <a:p>
            <a:r>
              <a:rPr lang="en-US" dirty="0" smtClean="0"/>
              <a:t>Variables to optimize:</a:t>
            </a:r>
          </a:p>
          <a:p>
            <a:pPr lvl="1"/>
            <a:r>
              <a:rPr lang="en-US" dirty="0" smtClean="0"/>
              <a:t>Length of two sections of dipole – use 4NEC2</a:t>
            </a:r>
          </a:p>
          <a:p>
            <a:pPr lvl="1"/>
            <a:r>
              <a:rPr lang="en-US" dirty="0" smtClean="0"/>
              <a:t>Length of transmission line feed – use 5/4 </a:t>
            </a:r>
            <a:r>
              <a:rPr lang="el-GR" dirty="0" smtClean="0">
                <a:latin typeface="Times New Roman"/>
                <a:cs typeface="Times New Roman"/>
              </a:rPr>
              <a:t>λ</a:t>
            </a:r>
            <a:endParaRPr lang="en-US" dirty="0" smtClean="0"/>
          </a:p>
          <a:p>
            <a:pPr lvl="1"/>
            <a:r>
              <a:rPr lang="en-US" dirty="0" smtClean="0"/>
              <a:t>Impedance of choke, L and C  - want trap for 20m</a:t>
            </a:r>
          </a:p>
          <a:p>
            <a:r>
              <a:rPr lang="en-US" dirty="0" smtClean="0"/>
              <a:t>Trying to use 4NEC2 to optimize everything at once is a fools errand – make educated guesses!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20m Pull-up Vertical Dipole </a:t>
            </a:r>
            <a:br>
              <a:rPr lang="en-US" dirty="0" smtClean="0"/>
            </a:br>
            <a:r>
              <a:rPr lang="en-US" dirty="0" smtClean="0"/>
              <a:t> No Radials!</a:t>
            </a:r>
            <a:endParaRPr lang="en-US" dirty="0"/>
          </a:p>
        </p:txBody>
      </p:sp>
      <p:pic>
        <p:nvPicPr>
          <p:cNvPr id="4" name="Picture 3" descr="vertdipol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819400"/>
            <a:ext cx="9144000" cy="4174184"/>
          </a:xfrm>
          <a:prstGeom prst="rect">
            <a:avLst/>
          </a:prstGeom>
        </p:spPr>
      </p:pic>
      <p:pic>
        <p:nvPicPr>
          <p:cNvPr id="6" name="Picture 5" descr="vertdipole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676400"/>
            <a:ext cx="6781800" cy="1156740"/>
          </a:xfrm>
          <a:prstGeom prst="rect">
            <a:avLst/>
          </a:prstGeom>
        </p:spPr>
      </p:pic>
      <p:pic>
        <p:nvPicPr>
          <p:cNvPr id="7" name="Picture 6" descr="vertdipole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743200"/>
            <a:ext cx="3886200" cy="1718043"/>
          </a:xfrm>
          <a:prstGeom prst="rect">
            <a:avLst/>
          </a:prstGeom>
        </p:spPr>
      </p:pic>
      <p:pic>
        <p:nvPicPr>
          <p:cNvPr id="5" name="Picture 4" descr="vertdipole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6168" y="1371600"/>
            <a:ext cx="2932611" cy="3200400"/>
          </a:xfrm>
          <a:prstGeom prst="rect">
            <a:avLst/>
          </a:prstGeom>
        </p:spPr>
      </p:pic>
      <p:pic>
        <p:nvPicPr>
          <p:cNvPr id="9" name="Picture 8" descr="vertdipole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419600"/>
            <a:ext cx="4812030" cy="234610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ilcal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343400"/>
            <a:ext cx="9144000" cy="24196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 Inductor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001000" cy="3733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Modeling inductors properly is tricky because:</a:t>
            </a:r>
          </a:p>
          <a:p>
            <a:pPr lvl="1">
              <a:buFont typeface="Arial" pitchFamily="34" charset="0"/>
              <a:buChar char="•"/>
            </a:pPr>
            <a:r>
              <a:rPr lang="en-US" sz="2700" dirty="0" smtClean="0"/>
              <a:t>Inductors are often distributed in space (not small compared to </a:t>
            </a:r>
            <a:r>
              <a:rPr lang="el-GR" sz="2700" dirty="0" smtClean="0">
                <a:latin typeface="Calibri"/>
              </a:rPr>
              <a:t>λ</a:t>
            </a:r>
            <a:r>
              <a:rPr lang="en-US" sz="2700" dirty="0" smtClean="0"/>
              <a:t>) so a lumped circuit model is often not appropriate.</a:t>
            </a:r>
          </a:p>
          <a:p>
            <a:pPr lvl="1">
              <a:buFont typeface="Arial" pitchFamily="34" charset="0"/>
              <a:buChar char="•"/>
            </a:pPr>
            <a:r>
              <a:rPr lang="en-US" sz="2700" dirty="0" smtClean="0"/>
              <a:t>Segmentation length limit of </a:t>
            </a:r>
            <a:r>
              <a:rPr lang="el-GR" sz="2700" dirty="0" smtClean="0">
                <a:latin typeface="Calibri"/>
              </a:rPr>
              <a:t>λ</a:t>
            </a:r>
            <a:r>
              <a:rPr lang="en-US" sz="2700" dirty="0" smtClean="0">
                <a:latin typeface="Calibri"/>
              </a:rPr>
              <a:t>/1000 </a:t>
            </a:r>
            <a:r>
              <a:rPr lang="en-US" sz="2700" dirty="0" smtClean="0"/>
              <a:t>prevents direct modeling for tight helixes. </a:t>
            </a:r>
          </a:p>
          <a:p>
            <a:pPr lvl="1">
              <a:buFont typeface="Arial" pitchFamily="34" charset="0"/>
              <a:buChar char="•"/>
            </a:pPr>
            <a:r>
              <a:rPr lang="en-US" sz="2700" dirty="0" smtClean="0"/>
              <a:t>Useful inductors are often used near resonance where properties are rapidly changing.</a:t>
            </a:r>
          </a:p>
          <a:p>
            <a:pPr lvl="1">
              <a:buFont typeface="Arial" pitchFamily="34" charset="0"/>
              <a:buChar char="•"/>
            </a:pPr>
            <a:r>
              <a:rPr lang="en-US" sz="2700" dirty="0" smtClean="0"/>
              <a:t>Capacitance associate with the inductor is a non-ignorable nebulous quantity.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My self resonant coil calculator after David Knight, G3YNH</a:t>
            </a:r>
          </a:p>
          <a:p>
            <a:pPr>
              <a:buNone/>
            </a:pP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20m Vertical Dipole</a:t>
            </a:r>
            <a:endParaRPr lang="en-US" dirty="0"/>
          </a:p>
        </p:txBody>
      </p:sp>
      <p:pic>
        <p:nvPicPr>
          <p:cNvPr id="4" name="Picture 3" descr="vertdipole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3800" y="1143000"/>
            <a:ext cx="6061166" cy="5469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1" y="1600200"/>
            <a:ext cx="3429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/>
              <a:t>  One piece of 75 </a:t>
            </a:r>
            <a:r>
              <a:rPr lang="el-GR" sz="2000" dirty="0" smtClean="0">
                <a:latin typeface="Times New Roman"/>
                <a:cs typeface="Times New Roman"/>
              </a:rPr>
              <a:t>Ω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 smtClean="0"/>
              <a:t>coax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/>
              <a:t>  One piece or #14 THHN house wire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/>
              <a:t>  Single pull-up point.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/>
              <a:t>  No radials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/>
              <a:t>  Good low elevation pattern.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/>
              <a:t>  SWR ~1</a:t>
            </a:r>
            <a:endParaRPr 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Phased Antennas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Large subject… </a:t>
            </a:r>
          </a:p>
          <a:p>
            <a:pPr lvl="1"/>
            <a:r>
              <a:rPr lang="en-US" dirty="0" smtClean="0"/>
              <a:t>A </a:t>
            </a:r>
            <a:r>
              <a:rPr lang="en-US" dirty="0" err="1" smtClean="0"/>
              <a:t>Yagi</a:t>
            </a:r>
            <a:r>
              <a:rPr lang="en-US" dirty="0" smtClean="0"/>
              <a:t> is a multi-element phased array</a:t>
            </a:r>
          </a:p>
          <a:p>
            <a:pPr lvl="1"/>
            <a:r>
              <a:rPr lang="en-US" dirty="0" smtClean="0"/>
              <a:t>Phase two, three or four verticals to steer the pattern.</a:t>
            </a:r>
          </a:p>
          <a:p>
            <a:pPr lvl="1"/>
            <a:r>
              <a:rPr lang="en-US" dirty="0" smtClean="0"/>
              <a:t>Curtain arrays – VOA did this in a big way.</a:t>
            </a:r>
          </a:p>
          <a:p>
            <a:pPr lvl="1"/>
            <a:r>
              <a:rPr lang="en-US" dirty="0" smtClean="0"/>
              <a:t>Collinear arrays, V-beams, many more…</a:t>
            </a:r>
          </a:p>
          <a:p>
            <a:r>
              <a:rPr lang="en-US" dirty="0" smtClean="0"/>
              <a:t>Example - consider two low dipoles.</a:t>
            </a:r>
          </a:p>
          <a:p>
            <a:pPr lvl="1"/>
            <a:r>
              <a:rPr lang="en-US" dirty="0" smtClean="0"/>
              <a:t>Low dipoles are sky warmers</a:t>
            </a:r>
          </a:p>
          <a:p>
            <a:pPr lvl="1"/>
            <a:r>
              <a:rPr lang="en-US" dirty="0" smtClean="0"/>
              <a:t>Place two side by side separated by &lt; </a:t>
            </a:r>
            <a:r>
              <a:rPr lang="el-GR" dirty="0" smtClean="0">
                <a:latin typeface="Times New Roman"/>
                <a:cs typeface="Times New Roman"/>
              </a:rPr>
              <a:t>λ</a:t>
            </a:r>
            <a:r>
              <a:rPr lang="en-US" dirty="0" smtClean="0">
                <a:latin typeface="Times New Roman"/>
                <a:cs typeface="Times New Roman"/>
              </a:rPr>
              <a:t>/2</a:t>
            </a:r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Worthless sky wave </a:t>
            </a:r>
            <a:r>
              <a:rPr lang="en-US" dirty="0" smtClean="0">
                <a:solidFill>
                  <a:srgbClr val="C00000"/>
                </a:solidFill>
                <a:latin typeface="Times New Roman"/>
                <a:cs typeface="Times New Roman"/>
              </a:rPr>
              <a:t>is same </a:t>
            </a:r>
            <a:r>
              <a:rPr lang="en-US" dirty="0" smtClean="0">
                <a:latin typeface="Times New Roman"/>
                <a:cs typeface="Times New Roman"/>
              </a:rPr>
              <a:t>on both </a:t>
            </a:r>
            <a:r>
              <a:rPr lang="en-US" dirty="0" smtClean="0">
                <a:solidFill>
                  <a:srgbClr val="C00000"/>
                </a:solidFill>
                <a:latin typeface="Times New Roman"/>
                <a:cs typeface="Times New Roman"/>
              </a:rPr>
              <a:t>so </a:t>
            </a:r>
            <a:r>
              <a:rPr lang="en-US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subtract</a:t>
            </a:r>
            <a:r>
              <a:rPr lang="en-US" dirty="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signals!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40m Dipole at 10m high</a:t>
            </a:r>
            <a:endParaRPr lang="en-US" dirty="0"/>
          </a:p>
        </p:txBody>
      </p:sp>
      <p:pic>
        <p:nvPicPr>
          <p:cNvPr id="5" name="Picture 4" descr="lowdipo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143000"/>
            <a:ext cx="4793228" cy="4322268"/>
          </a:xfrm>
          <a:prstGeom prst="rect">
            <a:avLst/>
          </a:prstGeom>
        </p:spPr>
      </p:pic>
      <p:pic>
        <p:nvPicPr>
          <p:cNvPr id="6" name="Picture 5" descr="lowdipole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19400"/>
            <a:ext cx="4556760" cy="1684020"/>
          </a:xfrm>
          <a:prstGeom prst="rect">
            <a:avLst/>
          </a:prstGeom>
        </p:spPr>
      </p:pic>
      <p:pic>
        <p:nvPicPr>
          <p:cNvPr id="7" name="Picture 6" descr="lowdipole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72000"/>
            <a:ext cx="7033260" cy="1143000"/>
          </a:xfrm>
          <a:prstGeom prst="rect">
            <a:avLst/>
          </a:prstGeom>
        </p:spPr>
      </p:pic>
      <p:pic>
        <p:nvPicPr>
          <p:cNvPr id="8" name="Picture 7" descr="lowdipole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791200"/>
            <a:ext cx="6637020" cy="838200"/>
          </a:xfrm>
          <a:prstGeom prst="rect">
            <a:avLst/>
          </a:prstGeom>
        </p:spPr>
      </p:pic>
      <p:pic>
        <p:nvPicPr>
          <p:cNvPr id="4" name="Picture 3" descr="lowdipole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24600" y="4419600"/>
            <a:ext cx="2819400" cy="31226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8600" y="1447800"/>
            <a:ext cx="43091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 impedance seen at antenna is very </a:t>
            </a:r>
          </a:p>
          <a:p>
            <a:r>
              <a:rPr lang="en-US" dirty="0" smtClean="0"/>
              <a:t>close to 75</a:t>
            </a:r>
            <a:r>
              <a:rPr lang="el-GR" dirty="0" smtClean="0">
                <a:latin typeface="Times New Roman"/>
                <a:cs typeface="Times New Roman"/>
              </a:rPr>
              <a:t>Ω</a:t>
            </a:r>
            <a:r>
              <a:rPr lang="en-US" dirty="0" smtClean="0">
                <a:latin typeface="Times New Roman"/>
                <a:cs typeface="Times New Roman"/>
              </a:rPr>
              <a:t>.  SWR 1.5 for 50</a:t>
            </a:r>
            <a:r>
              <a:rPr lang="el-GR" dirty="0" smtClean="0">
                <a:latin typeface="Times New Roman"/>
                <a:cs typeface="Times New Roman"/>
              </a:rPr>
              <a:t>Ω</a:t>
            </a:r>
            <a:r>
              <a:rPr lang="en-US" dirty="0" smtClean="0">
                <a:latin typeface="Times New Roman"/>
                <a:cs typeface="Times New Roman"/>
              </a:rPr>
              <a:t> driver.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657600" cy="1524000"/>
          </a:xfrm>
        </p:spPr>
        <p:txBody>
          <a:bodyPr>
            <a:normAutofit/>
          </a:bodyPr>
          <a:lstStyle/>
          <a:p>
            <a:r>
              <a:rPr lang="en-US" dirty="0" smtClean="0"/>
              <a:t>Two </a:t>
            </a:r>
            <a:br>
              <a:rPr lang="en-US" dirty="0" smtClean="0"/>
            </a:br>
            <a:r>
              <a:rPr lang="en-US" dirty="0" smtClean="0"/>
              <a:t>Dipoles</a:t>
            </a:r>
            <a:endParaRPr lang="en-US" dirty="0"/>
          </a:p>
        </p:txBody>
      </p:sp>
      <p:pic>
        <p:nvPicPr>
          <p:cNvPr id="4" name="Picture 3" descr="twodipol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152400"/>
            <a:ext cx="6667500" cy="4244340"/>
          </a:xfrm>
          <a:prstGeom prst="rect">
            <a:avLst/>
          </a:prstGeom>
        </p:spPr>
      </p:pic>
      <p:pic>
        <p:nvPicPr>
          <p:cNvPr id="5" name="Picture 4" descr="twodipole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81400"/>
            <a:ext cx="7696200" cy="1790898"/>
          </a:xfrm>
          <a:prstGeom prst="rect">
            <a:avLst/>
          </a:prstGeom>
        </p:spPr>
      </p:pic>
      <p:pic>
        <p:nvPicPr>
          <p:cNvPr id="6" name="Picture 5" descr="twodipoles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828800"/>
            <a:ext cx="3710940" cy="1996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05200" y="152400"/>
            <a:ext cx="28712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General representation of</a:t>
            </a:r>
          </a:p>
          <a:p>
            <a:r>
              <a:rPr lang="en-US" dirty="0" smtClean="0"/>
              <a:t>two dipoles, separated by </a:t>
            </a:r>
          </a:p>
          <a:p>
            <a:r>
              <a:rPr lang="en-US" dirty="0" smtClean="0"/>
              <a:t>2* Xo and 2* </a:t>
            </a:r>
            <a:r>
              <a:rPr lang="en-US" dirty="0" err="1" smtClean="0"/>
              <a:t>Yo</a:t>
            </a:r>
            <a:r>
              <a:rPr lang="en-US" dirty="0" smtClean="0"/>
              <a:t> and at</a:t>
            </a:r>
          </a:p>
          <a:p>
            <a:r>
              <a:rPr lang="en-US" dirty="0" smtClean="0"/>
              <a:t>Angle </a:t>
            </a:r>
            <a:r>
              <a:rPr lang="en-US" dirty="0" err="1" smtClean="0"/>
              <a:t>Ao</a:t>
            </a:r>
            <a:r>
              <a:rPr lang="en-US" dirty="0" smtClean="0"/>
              <a:t>.</a:t>
            </a:r>
          </a:p>
        </p:txBody>
      </p:sp>
      <p:pic>
        <p:nvPicPr>
          <p:cNvPr id="8" name="Picture 7" descr="twodipoles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334000"/>
            <a:ext cx="7658100" cy="800100"/>
          </a:xfrm>
          <a:prstGeom prst="rect">
            <a:avLst/>
          </a:prstGeom>
        </p:spPr>
      </p:pic>
      <p:pic>
        <p:nvPicPr>
          <p:cNvPr id="9" name="Picture 8" descr="twodipoles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6111240"/>
            <a:ext cx="7581900" cy="74676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Two 40m Dipoles</a:t>
            </a:r>
            <a:endParaRPr lang="en-US" dirty="0"/>
          </a:p>
        </p:txBody>
      </p:sp>
      <p:pic>
        <p:nvPicPr>
          <p:cNvPr id="4" name="Picture 3" descr="Patter-sub-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90600"/>
            <a:ext cx="4567373" cy="4572000"/>
          </a:xfrm>
          <a:prstGeom prst="rect">
            <a:avLst/>
          </a:prstGeom>
        </p:spPr>
      </p:pic>
      <p:pic>
        <p:nvPicPr>
          <p:cNvPr id="5" name="Picture 4" descr="Patter-sub-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990600"/>
            <a:ext cx="4572000" cy="45256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55626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A(0) –B (0) </a:t>
            </a:r>
          </a:p>
          <a:p>
            <a:r>
              <a:rPr lang="en-US" dirty="0" smtClean="0"/>
              <a:t>suppresses sky wave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29200" y="54864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(0) – B (delay = spacing)</a:t>
            </a:r>
          </a:p>
          <a:p>
            <a:r>
              <a:rPr lang="en-US" dirty="0" smtClean="0"/>
              <a:t>emphasizes one direction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33600" y="60960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Change direction by switching which cable has the extra phasing length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Phased Dipoles</a:t>
            </a:r>
            <a:endParaRPr lang="en-US" dirty="0"/>
          </a:p>
        </p:txBody>
      </p:sp>
      <p:pic>
        <p:nvPicPr>
          <p:cNvPr id="4" name="Content Placeholder 3" descr="twodipoles-PH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62200" y="1143000"/>
            <a:ext cx="6781800" cy="2476385"/>
          </a:xfrm>
        </p:spPr>
      </p:pic>
      <p:pic>
        <p:nvPicPr>
          <p:cNvPr id="5" name="Picture 4" descr="twodipoles-PH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3657600"/>
            <a:ext cx="6781800" cy="25064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1219200"/>
            <a:ext cx="1905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Sweep PH from 0 to 20 m and look at Gain, F/B and SWR.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Best gain has high SWR.  More work to do…</a:t>
            </a:r>
          </a:p>
          <a:p>
            <a:endParaRPr lang="en-US" dirty="0" smtClean="0"/>
          </a:p>
          <a:p>
            <a:r>
              <a:rPr lang="en-US" dirty="0" smtClean="0"/>
              <a:t>Consider series feed or 4:1 at radio…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Example: VHF Coax Collinear Vertical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NEC for VHF &amp; UHF too.</a:t>
            </a:r>
          </a:p>
          <a:p>
            <a:r>
              <a:rPr lang="en-US" dirty="0" smtClean="0"/>
              <a:t>Can a 20m collinear design I did work on 2m?</a:t>
            </a:r>
          </a:p>
          <a:p>
            <a:endParaRPr lang="en-US" dirty="0" smtClean="0"/>
          </a:p>
          <a:p>
            <a:r>
              <a:rPr lang="en-US" dirty="0" smtClean="0"/>
              <a:t>Use 75</a:t>
            </a:r>
            <a:r>
              <a:rPr lang="el-GR" dirty="0" smtClean="0"/>
              <a:t>Ω</a:t>
            </a:r>
            <a:r>
              <a:rPr lang="en-US" dirty="0" smtClean="0"/>
              <a:t> coax.</a:t>
            </a:r>
          </a:p>
          <a:p>
            <a:r>
              <a:rPr lang="en-US" dirty="0" smtClean="0"/>
              <a:t>Traps for 145 MHz – use my coil calculator: </a:t>
            </a:r>
          </a:p>
          <a:p>
            <a:pPr lvl="1"/>
            <a:r>
              <a:rPr lang="en-US" dirty="0" smtClean="0"/>
              <a:t>1.6 ft., 2.5 turns at ~2.4 in. dia. of RG-6</a:t>
            </a:r>
          </a:p>
          <a:p>
            <a:pPr lvl="1"/>
            <a:r>
              <a:rPr lang="en-US" dirty="0" smtClean="0"/>
              <a:t>0.54 </a:t>
            </a:r>
            <a:r>
              <a:rPr lang="el-GR" dirty="0" smtClean="0"/>
              <a:t>μ</a:t>
            </a:r>
            <a:r>
              <a:rPr lang="en-US" dirty="0" smtClean="0"/>
              <a:t>H, 2.3 pF</a:t>
            </a:r>
          </a:p>
          <a:p>
            <a:r>
              <a:rPr lang="en-US" dirty="0" smtClean="0"/>
              <a:t>Optimize design for LQ, TL2, RT for gain at 10° elevation and SWR.</a:t>
            </a:r>
          </a:p>
          <a:p>
            <a:r>
              <a:rPr lang="en-US" dirty="0" smtClean="0"/>
              <a:t>This example generates a “recipe” so include wire coating loads.</a:t>
            </a:r>
          </a:p>
          <a:p>
            <a:pPr lvl="1"/>
            <a:endParaRPr lang="en-US" dirty="0">
              <a:latin typeface="Century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2 m Collinear Vertical Model</a:t>
            </a:r>
            <a:endParaRPr lang="en-US" dirty="0"/>
          </a:p>
        </p:txBody>
      </p:sp>
      <p:pic>
        <p:nvPicPr>
          <p:cNvPr id="6" name="Picture 5" descr="2mCollinear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66800"/>
            <a:ext cx="5299710" cy="3540014"/>
          </a:xfrm>
          <a:prstGeom prst="rect">
            <a:avLst/>
          </a:prstGeom>
        </p:spPr>
      </p:pic>
      <p:pic>
        <p:nvPicPr>
          <p:cNvPr id="7" name="Picture 6" descr="2mCollinear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495800"/>
            <a:ext cx="9144000" cy="2132202"/>
          </a:xfrm>
          <a:prstGeom prst="rect">
            <a:avLst/>
          </a:prstGeom>
        </p:spPr>
      </p:pic>
      <p:pic>
        <p:nvPicPr>
          <p:cNvPr id="8" name="Picture 7" descr="2mCollinear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1524000"/>
            <a:ext cx="6934200" cy="585989"/>
          </a:xfrm>
          <a:prstGeom prst="rect">
            <a:avLst/>
          </a:prstGeom>
        </p:spPr>
      </p:pic>
      <p:pic>
        <p:nvPicPr>
          <p:cNvPr id="9" name="Picture 8" descr="2mCollinear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19600" y="2133600"/>
            <a:ext cx="6569692" cy="215951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5257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 m Collinear Results</a:t>
            </a:r>
            <a:endParaRPr lang="en-US" dirty="0"/>
          </a:p>
        </p:txBody>
      </p:sp>
      <p:pic>
        <p:nvPicPr>
          <p:cNvPr id="4" name="Content Placeholder 3" descr="Collinear2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82613" y="304800"/>
            <a:ext cx="3461387" cy="6034014"/>
          </a:xfrm>
        </p:spPr>
      </p:pic>
      <p:pic>
        <p:nvPicPr>
          <p:cNvPr id="5" name="Picture 4" descr="2mCollinear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62760"/>
            <a:ext cx="5126308" cy="5095240"/>
          </a:xfrm>
          <a:prstGeom prst="rect">
            <a:avLst/>
          </a:prstGeom>
        </p:spPr>
      </p:pic>
      <p:pic>
        <p:nvPicPr>
          <p:cNvPr id="6" name="Picture 5" descr="2mCollinear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5600" y="1219200"/>
            <a:ext cx="3147060" cy="34716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91000" y="6019800"/>
            <a:ext cx="2971800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Does it work?  Need to build it and find out!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Trust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wouldn’t…   verify!</a:t>
            </a:r>
          </a:p>
          <a:p>
            <a:r>
              <a:rPr lang="en-US" dirty="0" smtClean="0"/>
              <a:t>Check convergence of model. </a:t>
            </a:r>
          </a:p>
          <a:p>
            <a:pPr lvl="1">
              <a:buNone/>
            </a:pPr>
            <a:r>
              <a:rPr lang="en-US" dirty="0" smtClean="0"/>
              <a:t>      </a:t>
            </a:r>
            <a:r>
              <a:rPr lang="en-US" dirty="0" smtClean="0">
                <a:solidFill>
                  <a:srgbClr val="FF0000"/>
                </a:solidFill>
              </a:rPr>
              <a:t>Calculate-Optimize-</a:t>
            </a:r>
            <a:r>
              <a:rPr lang="en-US" dirty="0" err="1" smtClean="0">
                <a:solidFill>
                  <a:srgbClr val="FF0000"/>
                </a:solidFill>
              </a:rPr>
              <a:t>Conv</a:t>
            </a:r>
            <a:r>
              <a:rPr lang="en-US" dirty="0" smtClean="0">
                <a:solidFill>
                  <a:srgbClr val="FF0000"/>
                </a:solidFill>
              </a:rPr>
              <a:t>-test  will run the setup with more segments – should get similar answer!   </a:t>
            </a:r>
          </a:p>
          <a:p>
            <a:r>
              <a:rPr lang="en-US" dirty="0" smtClean="0"/>
              <a:t>Measure wires lengths, heights, etc. when you build.  Verify what you actually built!</a:t>
            </a:r>
          </a:p>
          <a:p>
            <a:r>
              <a:rPr lang="en-US" dirty="0" smtClean="0"/>
              <a:t>Include effects of gutters, Al siding, other wires, fences if any are near the antenna.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Measure SWR sweep with antenna analyzer!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models provide insight even if not a finished design.</a:t>
            </a:r>
          </a:p>
          <a:p>
            <a:r>
              <a:rPr lang="en-US" dirty="0" smtClean="0"/>
              <a:t>Running a dozen models will give you more understanding than building those antennas.</a:t>
            </a:r>
          </a:p>
          <a:p>
            <a:r>
              <a:rPr lang="en-US" dirty="0" smtClean="0"/>
              <a:t>Models are good enough to “cut to” if you include </a:t>
            </a:r>
            <a:r>
              <a:rPr lang="en-US" b="1" i="1" dirty="0" smtClean="0">
                <a:solidFill>
                  <a:srgbClr val="C00000"/>
                </a:solidFill>
              </a:rPr>
              <a:t>everything</a:t>
            </a:r>
            <a:r>
              <a:rPr lang="en-US" dirty="0" smtClean="0"/>
              <a:t>.  </a:t>
            </a:r>
            <a:r>
              <a:rPr lang="en-US" dirty="0" smtClean="0">
                <a:solidFill>
                  <a:srgbClr val="FF0000"/>
                </a:solidFill>
              </a:rPr>
              <a:t>Plan</a:t>
            </a:r>
            <a:r>
              <a:rPr lang="en-US" dirty="0" smtClean="0"/>
              <a:t> to fine tune!</a:t>
            </a:r>
          </a:p>
          <a:p>
            <a:r>
              <a:rPr lang="en-US" dirty="0" smtClean="0"/>
              <a:t>Models let you exclude bad ideas quickly.</a:t>
            </a:r>
          </a:p>
          <a:p>
            <a:endParaRPr lang="en-US" dirty="0" smtClean="0"/>
          </a:p>
          <a:p>
            <a:r>
              <a:rPr lang="en-US" dirty="0" smtClean="0"/>
              <a:t>Be creative!  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Theme1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HHMI Betzig NA 0.95 Water Lens Request">
  <a:themeElements>
    <a:clrScheme name="Special Optics">
      <a:dk1>
        <a:sysClr val="windowText" lastClr="000000"/>
      </a:dk1>
      <a:lt1>
        <a:sysClr val="window" lastClr="FFFFFF"/>
      </a:lt1>
      <a:dk2>
        <a:srgbClr val="3C227B"/>
      </a:dk2>
      <a:lt2>
        <a:srgbClr val="EEECE1"/>
      </a:lt2>
      <a:accent1>
        <a:srgbClr val="60803F"/>
      </a:accent1>
      <a:accent2>
        <a:srgbClr val="1A4278"/>
      </a:accent2>
      <a:accent3>
        <a:srgbClr val="98AF7E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FFFF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Theme1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1_HHMI Betzig NA 0.95 Water Lens Request">
  <a:themeElements>
    <a:clrScheme name="Special Optics">
      <a:dk1>
        <a:sysClr val="windowText" lastClr="000000"/>
      </a:dk1>
      <a:lt1>
        <a:sysClr val="window" lastClr="FFFFFF"/>
      </a:lt1>
      <a:dk2>
        <a:srgbClr val="3C227B"/>
      </a:dk2>
      <a:lt2>
        <a:srgbClr val="EEECE1"/>
      </a:lt2>
      <a:accent1>
        <a:srgbClr val="60803F"/>
      </a:accent1>
      <a:accent2>
        <a:srgbClr val="1A4278"/>
      </a:accent2>
      <a:accent3>
        <a:srgbClr val="98AF7E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FFFF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2_Theme1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2_HHMI Betzig NA 0.95 Water Lens Request">
  <a:themeElements>
    <a:clrScheme name="Special Optics">
      <a:dk1>
        <a:sysClr val="windowText" lastClr="000000"/>
      </a:dk1>
      <a:lt1>
        <a:sysClr val="window" lastClr="FFFFFF"/>
      </a:lt1>
      <a:dk2>
        <a:srgbClr val="3C227B"/>
      </a:dk2>
      <a:lt2>
        <a:srgbClr val="EEECE1"/>
      </a:lt2>
      <a:accent1>
        <a:srgbClr val="60803F"/>
      </a:accent1>
      <a:accent2>
        <a:srgbClr val="1A4278"/>
      </a:accent2>
      <a:accent3>
        <a:srgbClr val="98AF7E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FFFF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41627</TotalTime>
  <Words>1816</Words>
  <Application>Microsoft Office PowerPoint</Application>
  <PresentationFormat>On-screen Show (4:3)</PresentationFormat>
  <Paragraphs>289</Paragraphs>
  <Slides>45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Theme1</vt:lpstr>
      <vt:lpstr>HHMI Betzig NA 0.95 Water Lens Request</vt:lpstr>
      <vt:lpstr>1_Theme1</vt:lpstr>
      <vt:lpstr>1_HHMI Betzig NA 0.95 Water Lens Request</vt:lpstr>
      <vt:lpstr>2_Theme1</vt:lpstr>
      <vt:lpstr>2_HHMI Betzig NA 0.95 Water Lens Request</vt:lpstr>
      <vt:lpstr>Apex</vt:lpstr>
      <vt:lpstr>Practical Antenna Modeling  Using NEC Codes</vt:lpstr>
      <vt:lpstr>Overview</vt:lpstr>
      <vt:lpstr>The NEC Codes</vt:lpstr>
      <vt:lpstr>Why 4NEC2 </vt:lpstr>
      <vt:lpstr>Start by Defining Model Elements</vt:lpstr>
      <vt:lpstr>Example - 20m Dipole</vt:lpstr>
      <vt:lpstr>4NEC2 Variables &amp; Symbol Definitions</vt:lpstr>
      <vt:lpstr>NEC editor (new)</vt:lpstr>
      <vt:lpstr>Simulations</vt:lpstr>
      <vt:lpstr>Model Basics</vt:lpstr>
      <vt:lpstr>Work Flow</vt:lpstr>
      <vt:lpstr>Modeling Examples</vt:lpstr>
      <vt:lpstr> Example: 80m OCFD</vt:lpstr>
      <vt:lpstr> OCFD Geometry</vt:lpstr>
      <vt:lpstr>Example: OCFD w/Coax Feed</vt:lpstr>
      <vt:lpstr>Choose Meaningful Variables</vt:lpstr>
      <vt:lpstr> 80m OCFD Description</vt:lpstr>
      <vt:lpstr>Initial Run – 20m</vt:lpstr>
      <vt:lpstr>Frequency Sweep</vt:lpstr>
      <vt:lpstr>Excersize:  Optimize feed point for 30m</vt:lpstr>
      <vt:lpstr>See what happens with F=0.75</vt:lpstr>
      <vt:lpstr>Try F=0.72</vt:lpstr>
      <vt:lpstr>Nice Graphics</vt:lpstr>
      <vt:lpstr>Real Wires</vt:lpstr>
      <vt:lpstr>Modeling the Feed Line &amp; Baluns</vt:lpstr>
      <vt:lpstr>Grounds</vt:lpstr>
      <vt:lpstr>Example: Mono-band Vertical Antenna</vt:lpstr>
      <vt:lpstr>Problem: How many radials?</vt:lpstr>
      <vt:lpstr>How long for the radials?</vt:lpstr>
      <vt:lpstr>Optimize for 500 ft. of wire</vt:lpstr>
      <vt:lpstr>1000 ft. of radial wire…</vt:lpstr>
      <vt:lpstr>Example: Pull-up 20m Vertical</vt:lpstr>
      <vt:lpstr>20m Pull-up Vertical Dipole   No Radials!</vt:lpstr>
      <vt:lpstr>The Inductor Problem</vt:lpstr>
      <vt:lpstr>20m Vertical Dipole</vt:lpstr>
      <vt:lpstr>Multiple Phased Antennas</vt:lpstr>
      <vt:lpstr>40m Dipole at 10m high</vt:lpstr>
      <vt:lpstr>Two  Dipoles</vt:lpstr>
      <vt:lpstr>Two 40m Dipoles</vt:lpstr>
      <vt:lpstr>Phased Dipoles</vt:lpstr>
      <vt:lpstr>Example: VHF Coax Collinear Vertical</vt:lpstr>
      <vt:lpstr>2 m Collinear Vertical Model</vt:lpstr>
      <vt:lpstr>2 m Collinear Results</vt:lpstr>
      <vt:lpstr>Can You Trust It?</vt:lpstr>
      <vt:lpstr>Concluding Thoughts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Gary</dc:creator>
  <cp:lastModifiedBy>Gary</cp:lastModifiedBy>
  <cp:revision>370</cp:revision>
  <dcterms:created xsi:type="dcterms:W3CDTF">2017-06-22T23:11:56Z</dcterms:created>
  <dcterms:modified xsi:type="dcterms:W3CDTF">2025-02-06T20:16:08Z</dcterms:modified>
</cp:coreProperties>
</file>